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30"/>
  </p:notesMasterIdLst>
  <p:sldIdLst>
    <p:sldId id="256" r:id="rId2"/>
    <p:sldId id="279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83" r:id="rId16"/>
    <p:sldId id="286" r:id="rId17"/>
    <p:sldId id="285" r:id="rId18"/>
    <p:sldId id="284" r:id="rId19"/>
    <p:sldId id="282" r:id="rId20"/>
    <p:sldId id="281" r:id="rId21"/>
    <p:sldId id="280" r:id="rId22"/>
    <p:sldId id="288" r:id="rId23"/>
    <p:sldId id="287" r:id="rId24"/>
    <p:sldId id="257" r:id="rId25"/>
    <p:sldId id="271" r:id="rId26"/>
    <p:sldId id="272" r:id="rId27"/>
    <p:sldId id="289" r:id="rId28"/>
    <p:sldId id="290" r:id="rId29"/>
  </p:sldIdLst>
  <p:sldSz cx="9144000" cy="5143500" type="screen16x9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微軟正黑體"/>
        <a:cs typeface="微軟正黑體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微軟正黑體"/>
        <a:cs typeface="微軟正黑體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微軟正黑體"/>
        <a:cs typeface="微軟正黑體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微軟正黑體"/>
        <a:cs typeface="微軟正黑體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微軟正黑體"/>
        <a:cs typeface="微軟正黑體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微軟正黑體"/>
        <a:cs typeface="微軟正黑體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微軟正黑體"/>
        <a:cs typeface="微軟正黑體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微軟正黑體"/>
        <a:cs typeface="微軟正黑體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微軟正黑體"/>
        <a:cs typeface="微軟正黑體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617" autoAdjust="0"/>
  </p:normalViewPr>
  <p:slideViewPr>
    <p:cSldViewPr>
      <p:cViewPr varScale="1">
        <p:scale>
          <a:sx n="69" d="100"/>
          <a:sy n="69" d="100"/>
        </p:scale>
        <p:origin x="-85" y="-7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2C01F9D-9DCD-4B2C-BB35-E705179D4377}" type="datetimeFigureOut">
              <a:rPr lang="zh-TW" altLang="en-US"/>
              <a:pPr>
                <a:defRPr/>
              </a:pPr>
              <a:t>2012/10/24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EBFDEB6-14C2-4E80-80EA-DF3269E8BC5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35387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orizon.png"/>
          <p:cNvPicPr>
            <a:picLocks noChangeAspect="1"/>
          </p:cNvPicPr>
          <p:nvPr/>
        </p:nvPicPr>
        <p:blipFill>
          <a:blip r:embed="rId2"/>
          <a:srcRect t="33333"/>
          <a:stretch>
            <a:fillRect/>
          </a:stretch>
        </p:blipFill>
        <p:spPr bwMode="auto">
          <a:xfrm>
            <a:off x="0" y="0"/>
            <a:ext cx="9144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D:\CTLD\Logo及片頭尾\logo白字透明.pn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232650" y="4489450"/>
            <a:ext cx="180340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2914650"/>
            <a:ext cx="6400800" cy="1314450"/>
          </a:xfrm>
        </p:spPr>
        <p:txBody>
          <a:bodyPr/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05916"/>
            <a:ext cx="7772400" cy="1102519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EF4ABD-416A-4D93-9459-3D3E965CFC1F}" type="datetime1">
              <a:rPr lang="zh-TW" altLang="en-US"/>
              <a:pPr>
                <a:defRPr/>
              </a:pPr>
              <a:t>2012/10/24</a:t>
            </a:fld>
            <a:endParaRPr lang="zh-TW" alt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7FBDCD-B463-4091-9ABF-372A516FF71F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3E32EC-E682-44CC-993C-A1D73200B83F}" type="datetime1">
              <a:rPr lang="zh-TW" altLang="en-US"/>
              <a:pPr>
                <a:defRPr/>
              </a:pPr>
              <a:t>2012/10/24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B23D64-A1E8-4E88-87C6-B14DD0B4B888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3EEE16-A690-4C4F-987B-17F608CAD39C}" type="datetime1">
              <a:rPr lang="zh-TW" altLang="en-US"/>
              <a:pPr>
                <a:defRPr/>
              </a:pPr>
              <a:t>2012/10/24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4881C1-FD39-4A85-A971-BAB3C298BF8E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50" y="506413"/>
            <a:ext cx="7124700" cy="693737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009650" y="1355725"/>
            <a:ext cx="7124700" cy="3038475"/>
          </a:xfrm>
        </p:spPr>
        <p:txBody>
          <a:bodyPr/>
          <a:lstStyle/>
          <a:p>
            <a:pPr lvl="0"/>
            <a:endParaRPr lang="zh-TW" alt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37313" y="4464050"/>
            <a:ext cx="2133600" cy="2730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F52A96-B94F-4278-8883-877500B973E5}" type="datetime1">
              <a:rPr lang="zh-TW" altLang="en-US"/>
              <a:pPr>
                <a:defRPr/>
              </a:pPr>
              <a:t>2012/10/24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1100" y="4464050"/>
            <a:ext cx="5256213" cy="2730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3088" y="4464050"/>
            <a:ext cx="608012" cy="2730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41A917-430F-4F61-8BB5-6813C996A247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5979"/>
            <a:ext cx="7924800" cy="8572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200150"/>
            <a:ext cx="7924800" cy="30861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C80F80-C135-4930-9703-4280C8B811DB}" type="datetime1">
              <a:rPr lang="zh-TW" altLang="en-US"/>
              <a:pPr>
                <a:defRPr/>
              </a:pPr>
              <a:t>2012/10/24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-396875" y="4732338"/>
            <a:ext cx="990600" cy="2730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FC4279-C089-4A27-8D82-BD63BFF173E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CTLD\Logo及片頭尾\logo白字透明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232650" y="4489450"/>
            <a:ext cx="180340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721894"/>
            <a:ext cx="7885113" cy="1021556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2596754"/>
            <a:ext cx="7885113" cy="1125140"/>
          </a:xfrm>
        </p:spPr>
        <p:txBody>
          <a:bodyPr anchor="b"/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02D36D-2542-44C8-9D2C-0911A6494C55}" type="datetime1">
              <a:rPr lang="zh-TW" altLang="en-US"/>
              <a:pPr>
                <a:defRPr/>
              </a:pPr>
              <a:t>2012/10/24</a:t>
            </a:fld>
            <a:endParaRPr lang="zh-TW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96875" y="4754563"/>
            <a:ext cx="990600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83A97D-C29F-4070-BE38-75449B6F2E5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200150"/>
            <a:ext cx="3733800" cy="30861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200150"/>
            <a:ext cx="3733800" cy="30861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5979"/>
            <a:ext cx="7924800" cy="8572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F3D71A-833B-47C0-90F9-78F8CAF474CE}" type="datetime1">
              <a:rPr lang="zh-TW" altLang="en-US"/>
              <a:pPr>
                <a:defRPr/>
              </a:pPr>
              <a:t>2012/10/24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>
          <a:xfrm>
            <a:off x="-396875" y="4732338"/>
            <a:ext cx="990600" cy="2730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D47AF7-818F-4D58-BE88-B74BB8B0319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57350"/>
            <a:ext cx="3733800" cy="26289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57350"/>
            <a:ext cx="3733800" cy="26289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5979"/>
            <a:ext cx="79248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00150"/>
            <a:ext cx="3733800" cy="431006"/>
          </a:xfrm>
        </p:spPr>
        <p:txBody>
          <a:bodyPr anchor="b"/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200150"/>
            <a:ext cx="3733800" cy="431006"/>
          </a:xfrm>
        </p:spPr>
        <p:txBody>
          <a:bodyPr anchor="b"/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A9B51E-CC58-4301-A99F-9E1295E0F3AB}" type="datetime1">
              <a:rPr lang="zh-TW" altLang="en-US"/>
              <a:pPr>
                <a:defRPr/>
              </a:pPr>
              <a:t>2012/10/24</a:t>
            </a:fld>
            <a:endParaRPr lang="zh-TW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75922F-6C07-4B11-A3AF-8BEC80B8009C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5979"/>
            <a:ext cx="7924800" cy="8572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D0D199-9BFA-49A8-AB9D-F03F5EC5A024}" type="datetime1">
              <a:rPr lang="zh-TW" altLang="en-US"/>
              <a:pPr>
                <a:defRPr/>
              </a:pPr>
              <a:t>2012/10/24</a:t>
            </a:fld>
            <a:endParaRPr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B2FC4F-475A-45B6-8F63-2348B9CAE857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598D6A-82A5-4A95-9074-91BE42FE0787}" type="datetime1">
              <a:rPr lang="zh-TW" altLang="en-US"/>
              <a:pPr>
                <a:defRPr/>
              </a:pPr>
              <a:t>2012/10/24</a:t>
            </a:fld>
            <a:endParaRPr lang="zh-TW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C64330-07AA-4CC2-A7BD-713B6B81C72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085850"/>
            <a:ext cx="4648200" cy="32004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085850"/>
            <a:ext cx="2971800" cy="822960"/>
          </a:xfrm>
        </p:spPr>
        <p:txBody>
          <a:bodyPr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1910919"/>
            <a:ext cx="2971800" cy="2375332"/>
          </a:xfrm>
        </p:spPr>
        <p:txBody>
          <a:bodyPr tIns="9144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B16F5B-6FAE-4FF4-82B4-F669050F8ABB}" type="datetime1">
              <a:rPr lang="zh-TW" altLang="en-US"/>
              <a:pPr>
                <a:defRPr/>
              </a:pPr>
              <a:t>2012/10/24</a:t>
            </a:fld>
            <a:endParaRPr lang="zh-TW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6BA31E-1DDB-49CB-93F3-EF25F594B6F0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horizon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85850"/>
            <a:ext cx="2971800" cy="822960"/>
          </a:xfrm>
        </p:spPr>
        <p:txBody>
          <a:bodyPr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085850"/>
            <a:ext cx="3419856" cy="260604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/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 smtClean="0"/>
              <a:t>按一下圖示以新增圖片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910918"/>
            <a:ext cx="2971800" cy="1803832"/>
          </a:xfrm>
        </p:spPr>
        <p:txBody>
          <a:bodyPr tIns="9144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CF3189-FE59-4F20-80C3-E90CD5790521}" type="datetime1">
              <a:rPr lang="zh-TW" altLang="en-US"/>
              <a:pPr>
                <a:defRPr/>
              </a:pPr>
              <a:t>2012/10/24</a:t>
            </a:fld>
            <a:endParaRPr lang="zh-TW" alt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F2905A-EC35-437C-A3E7-CF97C0C79AD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horizon.png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06375"/>
            <a:ext cx="7924800" cy="85725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00150"/>
            <a:ext cx="79248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4767263"/>
            <a:ext cx="1524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  <a:ea typeface="新細明體" charset="-120"/>
              </a:defRPr>
            </a:lvl1pPr>
          </a:lstStyle>
          <a:p>
            <a:pPr>
              <a:defRPr/>
            </a:pPr>
            <a:fld id="{005A5DAE-C39B-485C-8544-3324EE9ADDDE}" type="datetime1">
              <a:rPr lang="zh-TW" altLang="en-US"/>
              <a:pPr>
                <a:defRPr/>
              </a:pPr>
              <a:t>2012/10/24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396875" y="4746625"/>
            <a:ext cx="9906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  <a:ea typeface="新細明體" charset="-120"/>
              </a:defRPr>
            </a:lvl1pPr>
          </a:lstStyle>
          <a:p>
            <a:pPr>
              <a:defRPr/>
            </a:pPr>
            <a:fld id="{FA9AA832-9938-40C7-A97D-3F57AE1FB432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  <p:pic>
        <p:nvPicPr>
          <p:cNvPr id="1032" name="Picture 2" descr="D:\CTLD\Logo及片頭尾\logo白字透明.png"/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7232650" y="4489450"/>
            <a:ext cx="180340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694" r:id="rId5"/>
    <p:sldLayoutId id="2147483695" r:id="rId6"/>
    <p:sldLayoutId id="2147483696" r:id="rId7"/>
    <p:sldLayoutId id="2147483697" r:id="rId8"/>
    <p:sldLayoutId id="2147483704" r:id="rId9"/>
    <p:sldLayoutId id="2147483698" r:id="rId10"/>
    <p:sldLayoutId id="2147483699" r:id="rId11"/>
    <p:sldLayoutId id="2147483705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kern="1200" cap="all" spc="50">
          <a:solidFill>
            <a:schemeClr val="tx1"/>
          </a:solidFill>
          <a:latin typeface="+mj-lt"/>
          <a:ea typeface="+mj-ea"/>
          <a:cs typeface="微軟正黑體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 Narrow" pitchFamily="34" charset="0"/>
          <a:ea typeface="微軟正黑體"/>
          <a:cs typeface="微軟正黑體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 Narrow" pitchFamily="34" charset="0"/>
          <a:ea typeface="微軟正黑體"/>
          <a:cs typeface="微軟正黑體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 Narrow" pitchFamily="34" charset="0"/>
          <a:ea typeface="微軟正黑體"/>
          <a:cs typeface="微軟正黑體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 Narrow" pitchFamily="34" charset="0"/>
          <a:ea typeface="微軟正黑體"/>
          <a:cs typeface="微軟正黑體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Arial" charset="0"/>
        <a:buChar char="•"/>
        <a:defRPr sz="1700" kern="1200" spc="30">
          <a:solidFill>
            <a:schemeClr val="tx1"/>
          </a:solidFill>
          <a:latin typeface="+mn-lt"/>
          <a:ea typeface="+mn-ea"/>
          <a:cs typeface="微軟正黑體"/>
        </a:defRPr>
      </a:lvl1pPr>
      <a:lvl2pPr marL="742950" indent="-285750" algn="l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Arial" charset="0"/>
        <a:buChar char="•"/>
        <a:defRPr sz="1700" kern="1200" spc="30">
          <a:solidFill>
            <a:schemeClr val="tx1"/>
          </a:solidFill>
          <a:latin typeface="+mn-lt"/>
          <a:ea typeface="+mn-ea"/>
          <a:cs typeface="微軟正黑體"/>
        </a:defRPr>
      </a:lvl2pPr>
      <a:lvl3pPr marL="1143000" indent="-228600" algn="l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Arial" charset="0"/>
        <a:buChar char="•"/>
        <a:defRPr sz="1700" kern="1200" spc="30">
          <a:solidFill>
            <a:schemeClr val="tx1"/>
          </a:solidFill>
          <a:latin typeface="+mn-lt"/>
          <a:ea typeface="+mn-ea"/>
          <a:cs typeface="微軟正黑體"/>
        </a:defRPr>
      </a:lvl3pPr>
      <a:lvl4pPr marL="1600200" indent="-228600" algn="l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Arial" charset="0"/>
        <a:buChar char="•"/>
        <a:defRPr sz="1700" kern="1200" spc="30">
          <a:solidFill>
            <a:schemeClr val="tx1"/>
          </a:solidFill>
          <a:latin typeface="+mn-lt"/>
          <a:ea typeface="+mn-ea"/>
          <a:cs typeface="微軟正黑體"/>
        </a:defRPr>
      </a:lvl4pPr>
      <a:lvl5pPr marL="2057400" indent="-228600" algn="l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Arial" charset="0"/>
        <a:buChar char="•"/>
        <a:defRPr sz="1700" kern="1200" spc="30">
          <a:solidFill>
            <a:schemeClr val="tx1"/>
          </a:solidFill>
          <a:latin typeface="+mn-lt"/>
          <a:ea typeface="+mn-ea"/>
          <a:cs typeface="微軟正黑體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sa/3.0/deed.en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6.jpeg"/><Relationship Id="rId2" Type="http://schemas.openxmlformats.org/officeDocument/2006/relationships/hyperlink" Target="http://creativecommons.org/licenses/by-nc-sa/3.0/tw/deed.zh_TW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://ocw.aca.ntu.edu.tw/ntu-ocw/index.php/ocw/copyright_declaration" TargetMode="External"/><Relationship Id="rId4" Type="http://schemas.openxmlformats.org/officeDocument/2006/relationships/hyperlink" Target="http://office.microsoft.com/zh-hk/HA010152965.aspx" TargetMode="External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//upload.wikimedia.org/wikipedia/commons/1/19/Anderson,_Domenico_(1854-1938)_-_n._23185_-_Socrate_(Collezione_Farnese)_-_Museo_Nazionale_di_Napoli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://commons.wikimedia.org/wiki/File:Anderson,_Domenico_(1854-1938)_-_n._23185_-_Socrate_(Collezione_Farnese)_-_Museo_Nazionale_di_Napoli.jp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../../../commons.wikimedia.org/wiki/File:David_-_The_Death_of_Socrates.jp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/2.0/" TargetMode="External"/><Relationship Id="rId13" Type="http://schemas.openxmlformats.org/officeDocument/2006/relationships/hyperlink" Target="//upload.wikimedia.org/wikipedia/commons/c/c1/Pythagoras_with_bells.png" TargetMode="External"/><Relationship Id="rId18" Type="http://schemas.openxmlformats.org/officeDocument/2006/relationships/hyperlink" Target="//upload.wikimedia.org/wikipedia/commons/3/3c/Et_baal.jpg" TargetMode="External"/><Relationship Id="rId3" Type="http://schemas.openxmlformats.org/officeDocument/2006/relationships/hyperlink" Target="http://en.wikipedia.org/wiki/File:UWASocrates_gobeirne_cropped.jpg" TargetMode="External"/><Relationship Id="rId21" Type="http://schemas.openxmlformats.org/officeDocument/2006/relationships/image" Target="../media/image5.png"/><Relationship Id="rId7" Type="http://schemas.openxmlformats.org/officeDocument/2006/relationships/hyperlink" Target="http://commons.wikimedia.org/wiki/File:Et_baal.jpg" TargetMode="External"/><Relationship Id="rId12" Type="http://schemas.openxmlformats.org/officeDocument/2006/relationships/image" Target="../media/image9.png"/><Relationship Id="rId17" Type="http://schemas.openxmlformats.org/officeDocument/2006/relationships/image" Target="../media/image13.png"/><Relationship Id="rId2" Type="http://schemas.openxmlformats.org/officeDocument/2006/relationships/hyperlink" Target="http://office.microsoft.com/zh-hk/HA010152965.aspx" TargetMode="External"/><Relationship Id="rId16" Type="http://schemas.openxmlformats.org/officeDocument/2006/relationships/hyperlink" Target="http://creativecommons.org/licenses/by-sa/2.5/deed.en" TargetMode="External"/><Relationship Id="rId20" Type="http://schemas.openxmlformats.org/officeDocument/2006/relationships/hyperlink" Target="http://ocw.aca.ntu.edu.tw/ntu-ocw/index.php/ocw/copyright_declar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mmons.wikimedia.org/wiki/File:Pythagoras_with_bells.png" TargetMode="External"/><Relationship Id="rId11" Type="http://schemas.openxmlformats.org/officeDocument/2006/relationships/hyperlink" Target="http://en.wikipedia.org/wiki/Public_domain" TargetMode="External"/><Relationship Id="rId24" Type="http://schemas.openxmlformats.org/officeDocument/2006/relationships/image" Target="../media/image7.png"/><Relationship Id="rId5" Type="http://schemas.openxmlformats.org/officeDocument/2006/relationships/hyperlink" Target="http://commons.wikimedia.org/wiki/File:Pythagorean.svg" TargetMode="External"/><Relationship Id="rId15" Type="http://schemas.openxmlformats.org/officeDocument/2006/relationships/image" Target="../media/image11.png"/><Relationship Id="rId23" Type="http://schemas.openxmlformats.org/officeDocument/2006/relationships/image" Target="../media/image6.jpeg"/><Relationship Id="rId10" Type="http://schemas.openxmlformats.org/officeDocument/2006/relationships/image" Target="../media/image8.png"/><Relationship Id="rId19" Type="http://schemas.openxmlformats.org/officeDocument/2006/relationships/image" Target="../media/image12.jpeg"/><Relationship Id="rId4" Type="http://schemas.openxmlformats.org/officeDocument/2006/relationships/hyperlink" Target="http://creativecommons.org/licenses/by-sa/3.0/deed.en" TargetMode="External"/><Relationship Id="rId9" Type="http://schemas.openxmlformats.org/officeDocument/2006/relationships/hyperlink" Target="//upload.wikimedia.org/wikipedia/commons/d/d2/Pythagorean.svg" TargetMode="External"/><Relationship Id="rId14" Type="http://schemas.openxmlformats.org/officeDocument/2006/relationships/image" Target="../media/image10.png"/><Relationship Id="rId22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hyperlink" Target="//upload.wikimedia.org/wikipedia/commons/5/5f/Xenophanes_in_Thomas_Stanley_History_of_Philosophy.jpg" TargetMode="External"/><Relationship Id="rId18" Type="http://schemas.openxmlformats.org/officeDocument/2006/relationships/image" Target="../media/image16.jpeg"/><Relationship Id="rId3" Type="http://schemas.openxmlformats.org/officeDocument/2006/relationships/hyperlink" Target="http://commons.wikimedia.org/wiki/File:Xenophanes_in_Thomas_Stanley_History_of_Philosophy.jpg&#65292;&#28687;&#35261;&#26085;&#26399;2012/09/17" TargetMode="External"/><Relationship Id="rId7" Type="http://schemas.openxmlformats.org/officeDocument/2006/relationships/hyperlink" Target="//upload.wikimedia.org/wikipedia/commons/2/2b/Empedocles_in_Thomas_Stanley_History_of_Philosophy.jpg" TargetMode="External"/><Relationship Id="rId12" Type="http://schemas.openxmlformats.org/officeDocument/2006/relationships/image" Target="../media/image18.jpeg"/><Relationship Id="rId17" Type="http://schemas.openxmlformats.org/officeDocument/2006/relationships/hyperlink" Target="//upload.wikimedia.org/wikipedia/commons/e/ed/Parmenides.jpg" TargetMode="External"/><Relationship Id="rId2" Type="http://schemas.openxmlformats.org/officeDocument/2006/relationships/hyperlink" Target="http://commons.wikimedia.org/wiki/File:Heraklit.jpeg" TargetMode="External"/><Relationship Id="rId16" Type="http://schemas.openxmlformats.org/officeDocument/2006/relationships/image" Target="../media/image14.jpe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mmons.wikimedia.org/wiki/File:Leucippe_(portrait).jpg" TargetMode="External"/><Relationship Id="rId11" Type="http://schemas.openxmlformats.org/officeDocument/2006/relationships/hyperlink" Target="//upload.wikimedia.org/wikipedia/commons/c/c8/Leucippe_(portrait).jpg" TargetMode="External"/><Relationship Id="rId5" Type="http://schemas.openxmlformats.org/officeDocument/2006/relationships/hyperlink" Target="http://commons.wikimedia.org/wiki/File:Empedocles_in_Thomas_Stanley_History_of_Philosophy.jpg" TargetMode="External"/><Relationship Id="rId15" Type="http://schemas.openxmlformats.org/officeDocument/2006/relationships/hyperlink" Target="//upload.wikimedia.org/wikipedia/commons/a/ab/Heraklit.jpeg" TargetMode="External"/><Relationship Id="rId10" Type="http://schemas.openxmlformats.org/officeDocument/2006/relationships/image" Target="../media/image11.png"/><Relationship Id="rId19" Type="http://schemas.openxmlformats.org/officeDocument/2006/relationships/hyperlink" Target="http://ocw.aca.ntu.edu.tw/ntu-ocw/index.php/ocw/copyright_declaration" TargetMode="External"/><Relationship Id="rId4" Type="http://schemas.openxmlformats.org/officeDocument/2006/relationships/hyperlink" Target="http://commons.wikimedia.org/wiki/File:Parmenides.jpg" TargetMode="External"/><Relationship Id="rId9" Type="http://schemas.openxmlformats.org/officeDocument/2006/relationships/hyperlink" Target="http://en.wikipedia.org/wiki/Public_domain" TargetMode="External"/><Relationship Id="rId14" Type="http://schemas.openxmlformats.org/officeDocument/2006/relationships/image" Target="../media/image15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hyperlink" Target="http://creativecommons.org/licenses/by-nc-sa/3.0/tw/deed.zh_TW" TargetMode="External"/><Relationship Id="rId3" Type="http://schemas.openxmlformats.org/officeDocument/2006/relationships/hyperlink" Target="http://commons.wikimedia.org/wiki/File:Anderson,_Domenico_(1854-1938)_-_n._23185_-_Socrate_(Collezione_Farnese)_-_Museo_Nazionale_di_Napoli.jpg" TargetMode="External"/><Relationship Id="rId7" Type="http://schemas.openxmlformats.org/officeDocument/2006/relationships/hyperlink" Target="//upload.wikimedia.org/wikipedia/commons/1/19/Anderson,_Domenico_(1854-1938)_-_n._23185_-_Socrate_(Collezione_Farnese)_-_Museo_Nazionale_di_Napoli.jpg" TargetMode="External"/><Relationship Id="rId12" Type="http://schemas.openxmlformats.org/officeDocument/2006/relationships/image" Target="../media/image21.jpeg"/><Relationship Id="rId2" Type="http://schemas.openxmlformats.org/officeDocument/2006/relationships/hyperlink" Target="http://commons.wikimedia.org/wiki/File:Petrini_Laughing_Democritus.jpg" TargetMode="External"/><Relationship Id="rId16" Type="http://schemas.openxmlformats.org/officeDocument/2006/relationships/image" Target="../media/image19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openxmlformats.org/officeDocument/2006/relationships/image" Target="../media/image35.jpeg"/><Relationship Id="rId5" Type="http://schemas.openxmlformats.org/officeDocument/2006/relationships/hyperlink" Target="http://en.wikipedia.org/wiki/Public_domain" TargetMode="External"/><Relationship Id="rId15" Type="http://schemas.openxmlformats.org/officeDocument/2006/relationships/hyperlink" Target="//upload.wikimedia.org/wikipedia/commons/8/8b/Petrini_Laughing_Democritus.jpg" TargetMode="External"/><Relationship Id="rId10" Type="http://schemas.openxmlformats.org/officeDocument/2006/relationships/image" Target="../media/image34.png"/><Relationship Id="rId4" Type="http://schemas.openxmlformats.org/officeDocument/2006/relationships/hyperlink" Target="http://commons.wikimedia.org/wiki/File:David_-_The_Death_of_Socrates.jpg" TargetMode="External"/><Relationship Id="rId9" Type="http://schemas.openxmlformats.org/officeDocument/2006/relationships/hyperlink" Target="../../../commons.wikimedia.org/wiki/File:David_-_The_Death_of_Socrates.jpg" TargetMode="External"/><Relationship Id="rId1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://creativecommons.org/licenses/by/2.0/" TargetMode="External"/><Relationship Id="rId7" Type="http://schemas.openxmlformats.org/officeDocument/2006/relationships/hyperlink" Target="http://creativecommons.org/licenses/by/2.0/deed.zh" TargetMode="External"/><Relationship Id="rId12" Type="http://schemas.openxmlformats.org/officeDocument/2006/relationships/image" Target="../media/image11.png"/><Relationship Id="rId2" Type="http://schemas.openxmlformats.org/officeDocument/2006/relationships/hyperlink" Target="http://www.flickr.com/photos/croweb/2836991287/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jpeg"/><Relationship Id="rId11" Type="http://schemas.openxmlformats.org/officeDocument/2006/relationships/hyperlink" Target="http://en.wikipedia.org/wiki/Public_domain" TargetMode="External"/><Relationship Id="rId5" Type="http://schemas.openxmlformats.org/officeDocument/2006/relationships/image" Target="../media/image36.jpeg"/><Relationship Id="rId10" Type="http://schemas.openxmlformats.org/officeDocument/2006/relationships/image" Target="../media/image26.png"/><Relationship Id="rId4" Type="http://schemas.openxmlformats.org/officeDocument/2006/relationships/hyperlink" Target="http://commons.wikimedia.org/wiki/File:Plato_Pio-Clemetino_Inv305.jpg" TargetMode="External"/><Relationship Id="rId9" Type="http://schemas.openxmlformats.org/officeDocument/2006/relationships/hyperlink" Target="http://ocw.aca.ntu.edu.tw/ntu-ocw/index.php/ocw/copyright_declaration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hyperlink" Target="http://creativecommons.org/licenses/by-nc-sa/3.0/tw/deed.zh_TW" TargetMode="External"/><Relationship Id="rId4" Type="http://schemas.openxmlformats.org/officeDocument/2006/relationships/image" Target="../media/image4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commons.wikimedia.org/wiki/File:Pythagoras_with_bells.png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hyperlink" Target="//upload.wikimedia.org/wikipedia/commons/d/d2/Pythagorean.sv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//upload.wikimedia.org/wikipedia/commons/c/c1/Pythagoras_with_bells.png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://en.wikipedia.org/wiki/Public_domain" TargetMode="External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Public_domain" TargetMode="External"/><Relationship Id="rId3" Type="http://schemas.openxmlformats.org/officeDocument/2006/relationships/image" Target="../media/image12.jpeg"/><Relationship Id="rId7" Type="http://schemas.openxmlformats.org/officeDocument/2006/relationships/image" Target="../media/image14.jpeg"/><Relationship Id="rId2" Type="http://schemas.openxmlformats.org/officeDocument/2006/relationships/hyperlink" Target="//upload.wikimedia.org/wikipedia/commons/3/3c/Et_baal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//upload.wikimedia.org/wikipedia/commons/a/ab/Heraklit.jpeg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://commons.wikimedia.org/wiki/File:Et_baal.jpg" TargetMode="External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ocw.aca.ntu.edu.tw/ntu-ocw/index.php/ocw/copyright_declaration" TargetMode="External"/><Relationship Id="rId3" Type="http://schemas.openxmlformats.org/officeDocument/2006/relationships/image" Target="../media/image15.jpeg"/><Relationship Id="rId7" Type="http://schemas.openxmlformats.org/officeDocument/2006/relationships/image" Target="../media/image16.jpeg"/><Relationship Id="rId2" Type="http://schemas.openxmlformats.org/officeDocument/2006/relationships/hyperlink" Target="//upload.wikimedia.org/wikipedia/commons/5/5f/Xenophanes_in_Thomas_Stanley_History_of_Philosophy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//upload.wikimedia.org/wikipedia/commons/e/ed/Parmenides.jpg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://commons.wikimedia.org/wiki/File:Xenophanes_in_Thomas_Stanley_History_of_Philosophy.jpg" TargetMode="External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//upload.wikimedia.org/wikipedia/commons/2/2b/Empedocles_in_Thomas_Stanley_History_of_Philosophy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://commons.wikimedia.org/wiki/File:Empedocles_in_Thomas_Stanley_History_of_Philosophy.jpg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commons.wikimedia.org/wiki/File:Petrini_Laughing_Democritus.jpg" TargetMode="External"/><Relationship Id="rId3" Type="http://schemas.openxmlformats.org/officeDocument/2006/relationships/image" Target="../media/image18.jpeg"/><Relationship Id="rId7" Type="http://schemas.openxmlformats.org/officeDocument/2006/relationships/image" Target="../media/image19.jpeg"/><Relationship Id="rId2" Type="http://schemas.openxmlformats.org/officeDocument/2006/relationships/hyperlink" Target="//upload.wikimedia.org/wikipedia/commons/c/c8/Leucippe_(portrait)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//upload.wikimedia.org/wikipedia/commons/8/8b/Petrini_Laughing_Democritus.jpg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://commons.wikimedia.org/wiki/File:Leucippe_(portrait).jpg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投影片編號版面配置區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4435043-1019-49FA-B600-7CC3BE8EA9AD}" type="slidenum">
              <a:rPr lang="zh-TW" altLang="en-US" smtClean="0"/>
              <a:pPr/>
              <a:t>1</a:t>
            </a:fld>
            <a:endParaRPr lang="en-US" altLang="zh-TW" smtClean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16013" y="3781425"/>
            <a:ext cx="7116762" cy="376238"/>
          </a:xfrm>
        </p:spPr>
        <p:txBody>
          <a:bodyPr/>
          <a:lstStyle/>
          <a:p>
            <a:pPr eaLnBrk="1" fontAlgn="auto" hangingPunct="1">
              <a:buFont typeface="Arial" pitchFamily="34" charset="0"/>
              <a:buNone/>
              <a:defRPr/>
            </a:pPr>
            <a:r>
              <a:rPr lang="zh-TW" altLang="en-US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授課教師：苑舉正教授</a:t>
            </a:r>
          </a:p>
        </p:txBody>
      </p:sp>
      <p:sp>
        <p:nvSpPr>
          <p:cNvPr id="14337" name="標題 1"/>
          <p:cNvSpPr>
            <a:spLocks noGrp="1"/>
          </p:cNvSpPr>
          <p:nvPr>
            <p:ph type="ctrTitle"/>
          </p:nvPr>
        </p:nvSpPr>
        <p:spPr>
          <a:xfrm>
            <a:off x="1116013" y="268288"/>
            <a:ext cx="7116762" cy="1101725"/>
          </a:xfrm>
        </p:spPr>
        <p:txBody>
          <a:bodyPr wrap="square" numCol="1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lang="zh-TW" altLang="en-US" sz="3400" cap="none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西洋哲學史</a:t>
            </a:r>
            <a:br>
              <a:rPr lang="zh-TW" altLang="en-US" sz="3400" cap="none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zh-TW" altLang="en-US" cap="none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西洋哲學的創始：古希臘哲學 </a:t>
            </a:r>
            <a:r>
              <a:rPr lang="en-US" altLang="zh-TW" cap="none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cap="none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二</a:t>
            </a:r>
            <a:r>
              <a:rPr lang="en-US" altLang="zh-TW" cap="none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</p:txBody>
      </p:sp>
      <p:grpSp>
        <p:nvGrpSpPr>
          <p:cNvPr id="15364" name="群組 5"/>
          <p:cNvGrpSpPr>
            <a:grpSpLocks/>
          </p:cNvGrpSpPr>
          <p:nvPr/>
        </p:nvGrpSpPr>
        <p:grpSpPr bwMode="auto">
          <a:xfrm>
            <a:off x="1979613" y="4144963"/>
            <a:ext cx="5202237" cy="523875"/>
            <a:chOff x="1169753" y="4207851"/>
            <a:chExt cx="5202447" cy="523875"/>
          </a:xfrm>
        </p:grpSpPr>
        <p:sp>
          <p:nvSpPr>
            <p:cNvPr id="15369" name="矩形 18"/>
            <p:cNvSpPr>
              <a:spLocks noChangeArrowheads="1"/>
            </p:cNvSpPr>
            <p:nvPr/>
          </p:nvSpPr>
          <p:spPr bwMode="auto">
            <a:xfrm>
              <a:off x="2339752" y="4207851"/>
              <a:ext cx="4032448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kumimoji="0" lang="en-US" altLang="zh-TW" sz="1400" b="1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【</a:t>
              </a:r>
              <a:r>
                <a:rPr kumimoji="0" lang="zh-TW" altLang="en-US" sz="1400" b="1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本著作除另有註明外，採取</a:t>
              </a:r>
              <a:r>
                <a:rPr kumimoji="0" lang="zh-TW" altLang="en-US" sz="1400" b="1" u="sng">
                  <a:latin typeface="Times New Roman" pitchFamily="18" charset="0"/>
                  <a:ea typeface="標楷體" pitchFamily="65" charset="-120"/>
                  <a:cs typeface="Times New Roman" pitchFamily="18" charset="0"/>
                  <a:hlinkClick r:id="rId2"/>
                </a:rPr>
                <a:t>創用</a:t>
              </a:r>
              <a:r>
                <a:rPr kumimoji="0" lang="en-US" altLang="zh-TW" sz="1400" b="1" u="sng">
                  <a:latin typeface="Times New Roman" pitchFamily="18" charset="0"/>
                  <a:ea typeface="標楷體" pitchFamily="65" charset="-120"/>
                  <a:cs typeface="Times New Roman" pitchFamily="18" charset="0"/>
                  <a:hlinkClick r:id="rId2"/>
                </a:rPr>
                <a:t>CC</a:t>
              </a:r>
              <a:r>
                <a:rPr kumimoji="0" lang="zh-TW" altLang="en-US" sz="1400" b="1" u="sng">
                  <a:latin typeface="Times New Roman" pitchFamily="18" charset="0"/>
                  <a:ea typeface="標楷體" pitchFamily="65" charset="-120"/>
                  <a:cs typeface="Times New Roman" pitchFamily="18" charset="0"/>
                  <a:hlinkClick r:id="rId2"/>
                </a:rPr>
                <a:t>「姓名標示－非商業性－相同方式分享」台灣</a:t>
              </a:r>
              <a:r>
                <a:rPr kumimoji="0" lang="en-US" altLang="zh-TW" sz="1400" b="1" u="sng">
                  <a:latin typeface="Times New Roman" pitchFamily="18" charset="0"/>
                  <a:ea typeface="標楷體" pitchFamily="65" charset="-120"/>
                  <a:cs typeface="Times New Roman" pitchFamily="18" charset="0"/>
                  <a:hlinkClick r:id="rId2"/>
                </a:rPr>
                <a:t>3.0</a:t>
              </a:r>
              <a:r>
                <a:rPr kumimoji="0" lang="zh-TW" altLang="en-US" sz="1400" b="1" u="sng">
                  <a:latin typeface="Times New Roman" pitchFamily="18" charset="0"/>
                  <a:ea typeface="標楷體" pitchFamily="65" charset="-120"/>
                  <a:cs typeface="Times New Roman" pitchFamily="18" charset="0"/>
                  <a:hlinkClick r:id="rId2"/>
                </a:rPr>
                <a:t>版</a:t>
              </a:r>
              <a:r>
                <a:rPr kumimoji="0" lang="zh-TW" altLang="en-US" sz="1400" b="1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授權釋出</a:t>
              </a:r>
              <a:r>
                <a:rPr kumimoji="0" lang="en-US" altLang="zh-TW" sz="1400" b="1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】</a:t>
              </a:r>
            </a:p>
          </p:txBody>
        </p:sp>
        <p:pic>
          <p:nvPicPr>
            <p:cNvPr id="15370" name="Picture 15" descr="cc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69753" y="4289608"/>
              <a:ext cx="1232869" cy="4421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群組 7"/>
          <p:cNvGrpSpPr/>
          <p:nvPr/>
        </p:nvGrpSpPr>
        <p:grpSpPr>
          <a:xfrm>
            <a:off x="755576" y="4681835"/>
            <a:ext cx="4979288" cy="461665"/>
            <a:chOff x="204272" y="4587972"/>
            <a:chExt cx="4979288" cy="461665"/>
          </a:xfrm>
          <a:noFill/>
        </p:grpSpPr>
        <p:sp>
          <p:nvSpPr>
            <p:cNvPr id="9" name="矩形 8"/>
            <p:cNvSpPr/>
            <p:nvPr/>
          </p:nvSpPr>
          <p:spPr>
            <a:xfrm>
              <a:off x="611560" y="4587972"/>
              <a:ext cx="4572000" cy="461665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TW" altLang="zh-TW" sz="1200" dirty="0">
                  <a:latin typeface="標楷體" pitchFamily="65" charset="-120"/>
                  <a:ea typeface="標楷體" pitchFamily="65" charset="-120"/>
                </a:rPr>
                <a:t>本作品轉載自</a:t>
              </a:r>
              <a:r>
                <a:rPr lang="en-US" altLang="zh-TW" sz="1200" dirty="0">
                  <a:latin typeface="標楷體" pitchFamily="65" charset="-120"/>
                  <a:ea typeface="標楷體" pitchFamily="65" charset="-120"/>
                </a:rPr>
                <a:t>Microsoft Office 2007</a:t>
              </a:r>
              <a:r>
                <a:rPr lang="zh-TW" altLang="zh-TW" sz="1200" dirty="0">
                  <a:latin typeface="標楷體" pitchFamily="65" charset="-120"/>
                  <a:ea typeface="標楷體" pitchFamily="65" charset="-120"/>
                </a:rPr>
                <a:t>多媒體藝廊，依據</a:t>
              </a:r>
              <a:r>
                <a:rPr lang="en-US" altLang="zh-TW" sz="1200" u="sng" dirty="0" err="1">
                  <a:latin typeface="標楷體" pitchFamily="65" charset="-120"/>
                  <a:ea typeface="標楷體" pitchFamily="65" charset="-120"/>
                  <a:hlinkClick r:id="rId4"/>
                </a:rPr>
                <a:t>Microsoft服務合約</a:t>
              </a:r>
              <a:r>
                <a:rPr lang="zh-TW" altLang="zh-TW" sz="1200" dirty="0">
                  <a:latin typeface="標楷體" pitchFamily="65" charset="-120"/>
                  <a:ea typeface="標楷體" pitchFamily="65" charset="-120"/>
                </a:rPr>
                <a:t>及著作權法第</a:t>
              </a:r>
              <a:r>
                <a:rPr lang="en-US" altLang="zh-TW" sz="1200" dirty="0">
                  <a:latin typeface="標楷體" pitchFamily="65" charset="-120"/>
                  <a:ea typeface="標楷體" pitchFamily="65" charset="-120"/>
                </a:rPr>
                <a:t>46</a:t>
              </a:r>
              <a:r>
                <a:rPr lang="zh-TW" altLang="zh-TW" sz="1200" dirty="0">
                  <a:latin typeface="標楷體" pitchFamily="65" charset="-120"/>
                  <a:ea typeface="標楷體" pitchFamily="65" charset="-120"/>
                </a:rPr>
                <a:t>、</a:t>
              </a:r>
              <a:r>
                <a:rPr lang="en-US" altLang="zh-TW" sz="1200" dirty="0">
                  <a:latin typeface="標楷體" pitchFamily="65" charset="-120"/>
                  <a:ea typeface="標楷體" pitchFamily="65" charset="-120"/>
                </a:rPr>
                <a:t>52</a:t>
              </a:r>
              <a:r>
                <a:rPr lang="zh-TW" altLang="zh-TW" sz="1200" dirty="0">
                  <a:latin typeface="標楷體" pitchFamily="65" charset="-120"/>
                  <a:ea typeface="標楷體" pitchFamily="65" charset="-120"/>
                </a:rPr>
                <a:t>、</a:t>
              </a:r>
              <a:r>
                <a:rPr lang="en-US" altLang="zh-TW" sz="1200" dirty="0">
                  <a:latin typeface="標楷體" pitchFamily="65" charset="-120"/>
                  <a:ea typeface="標楷體" pitchFamily="65" charset="-120"/>
                </a:rPr>
                <a:t>65</a:t>
              </a:r>
              <a:r>
                <a:rPr lang="zh-TW" altLang="zh-TW" sz="1200" dirty="0">
                  <a:latin typeface="標楷體" pitchFamily="65" charset="-120"/>
                  <a:ea typeface="標楷體" pitchFamily="65" charset="-120"/>
                </a:rPr>
                <a:t>條合理使用</a:t>
              </a:r>
              <a:endParaRPr lang="zh-TW" altLang="en-US" sz="1200" dirty="0">
                <a:ea typeface="新細明體" charset="-120"/>
              </a:endParaRPr>
            </a:p>
          </p:txBody>
        </p:sp>
        <p:pic>
          <p:nvPicPr>
            <p:cNvPr id="10" name="Picture 77">
              <a:hlinkClick r:id="rId5"/>
            </p:cNvPr>
            <p:cNvPicPr/>
            <p:nvPr/>
          </p:nvPicPr>
          <p:blipFill>
            <a:blip r:embed="rId6" cstate="email">
              <a:extLst/>
            </a:blip>
            <a:srcRect/>
            <a:stretch>
              <a:fillRect/>
            </a:stretch>
          </p:blipFill>
          <p:spPr bwMode="auto">
            <a:xfrm>
              <a:off x="204272" y="4702918"/>
              <a:ext cx="257175" cy="231775"/>
            </a:xfrm>
            <a:prstGeom prst="rect">
              <a:avLst/>
            </a:prstGeom>
            <a:grpFill/>
            <a:ln>
              <a:noFill/>
            </a:ln>
            <a:effectLst/>
            <a:extLst/>
          </p:spPr>
        </p:pic>
      </p:grpSp>
      <p:grpSp>
        <p:nvGrpSpPr>
          <p:cNvPr id="15366" name="群組 1"/>
          <p:cNvGrpSpPr>
            <a:grpSpLocks/>
          </p:cNvGrpSpPr>
          <p:nvPr/>
        </p:nvGrpSpPr>
        <p:grpSpPr bwMode="auto">
          <a:xfrm>
            <a:off x="2997200" y="1417638"/>
            <a:ext cx="3286125" cy="2371725"/>
            <a:chOff x="2997445" y="1418281"/>
            <a:chExt cx="3286125" cy="2371726"/>
          </a:xfrm>
        </p:grpSpPr>
        <p:pic>
          <p:nvPicPr>
            <p:cNvPr id="15367" name="Picture 4" descr="File:UWASocrates gobeirne cropped.jp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997445" y="1418281"/>
              <a:ext cx="3286125" cy="2371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68" name="Picture 2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997445" y="3420670"/>
              <a:ext cx="494435" cy="3693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/>
          </p:cNvSpPr>
          <p:nvPr>
            <p:ph type="title"/>
          </p:nvPr>
        </p:nvSpPr>
        <p:spPr>
          <a:xfrm>
            <a:off x="609600" y="206375"/>
            <a:ext cx="7924800" cy="8572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TW" altLang="en-US" sz="3400" dirty="0" smtClean="0">
                <a:effectLst>
                  <a:outerShdw blurRad="38100" dist="38100" dir="2700000" algn="tl">
                    <a:srgbClr val="000000"/>
                  </a:outerShdw>
                </a:effectLst>
                <a:ea typeface="標楷體" pitchFamily="65" charset="-120"/>
                <a:cs typeface="Trebuchet MS" pitchFamily="34" charset="0"/>
              </a:rPr>
              <a:t>蘇格拉底與這些自然哲學家有什麼不同？</a:t>
            </a:r>
          </a:p>
        </p:txBody>
      </p:sp>
      <p:sp>
        <p:nvSpPr>
          <p:cNvPr id="25603" name="Rectangle 3"/>
          <p:cNvSpPr>
            <a:spLocks noGrp="1"/>
          </p:cNvSpPr>
          <p:nvPr>
            <p:ph sz="quarter" idx="13"/>
          </p:nvPr>
        </p:nvSpPr>
        <p:spPr>
          <a:xfrm>
            <a:off x="877888" y="1355725"/>
            <a:ext cx="5289550" cy="3244850"/>
          </a:xfrm>
        </p:spPr>
        <p:txBody>
          <a:bodyPr/>
          <a:lstStyle/>
          <a:p>
            <a:pPr eaLnBrk="1" fontAlgn="auto" hangingPunct="1">
              <a:lnSpc>
                <a:spcPct val="90000"/>
              </a:lnSpc>
              <a:buFont typeface="Arial" pitchFamily="34" charset="0"/>
              <a:buChar char="•"/>
              <a:defRPr/>
            </a:pPr>
            <a:r>
              <a:rPr lang="zh-TW" alt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ea typeface="標楷體" pitchFamily="65" charset="-120"/>
                <a:cs typeface="+mn-cs"/>
              </a:rPr>
              <a:t>一、思考的對象，應為人性本質，而非自然本質。</a:t>
            </a:r>
          </a:p>
          <a:p>
            <a:pPr eaLnBrk="1" fontAlgn="auto" hangingPunct="1">
              <a:lnSpc>
                <a:spcPct val="90000"/>
              </a:lnSpc>
              <a:buFont typeface="Arial" pitchFamily="34" charset="0"/>
              <a:buChar char="•"/>
              <a:defRPr/>
            </a:pPr>
            <a:r>
              <a:rPr lang="zh-TW" alt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ea typeface="標楷體" pitchFamily="65" charset="-120"/>
                <a:cs typeface="+mn-cs"/>
              </a:rPr>
              <a:t>二、透過語言的對話，可以突顯人類獲得真理的限制。</a:t>
            </a:r>
          </a:p>
          <a:p>
            <a:pPr eaLnBrk="1" fontAlgn="auto" hangingPunct="1">
              <a:lnSpc>
                <a:spcPct val="90000"/>
              </a:lnSpc>
              <a:buFont typeface="Arial" pitchFamily="34" charset="0"/>
              <a:buChar char="•"/>
              <a:defRPr/>
            </a:pPr>
            <a:r>
              <a:rPr lang="zh-TW" alt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ea typeface="標楷體" pitchFamily="65" charset="-120"/>
                <a:cs typeface="+mn-cs"/>
              </a:rPr>
              <a:t>三、張揚具有理想性格的知識份子。</a:t>
            </a:r>
          </a:p>
          <a:p>
            <a:pPr eaLnBrk="1" fontAlgn="auto" hangingPunct="1">
              <a:lnSpc>
                <a:spcPct val="90000"/>
              </a:lnSpc>
              <a:buFont typeface="Arial" pitchFamily="34" charset="0"/>
              <a:buChar char="•"/>
              <a:defRPr/>
            </a:pPr>
            <a:r>
              <a:rPr lang="zh-TW" alt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ea typeface="標楷體" pitchFamily="65" charset="-120"/>
                <a:cs typeface="+mn-cs"/>
              </a:rPr>
              <a:t>四、人人皆應作一個遵守國家法律的公民。</a:t>
            </a:r>
          </a:p>
          <a:p>
            <a:pPr eaLnBrk="1" fontAlgn="auto" hangingPunct="1">
              <a:lnSpc>
                <a:spcPct val="90000"/>
              </a:lnSpc>
              <a:buFont typeface="Arial" pitchFamily="34" charset="0"/>
              <a:buChar char="•"/>
              <a:defRPr/>
            </a:pPr>
            <a:endParaRPr lang="zh-TW" altLang="en-US" sz="1600" dirty="0" smtClean="0">
              <a:cs typeface="+mn-cs"/>
            </a:endParaRPr>
          </a:p>
        </p:txBody>
      </p:sp>
      <p:sp>
        <p:nvSpPr>
          <p:cNvPr id="7" name="投影片編號版面配置區 6"/>
          <p:cNvSpPr txBox="1">
            <a:spLocks noGrp="1"/>
          </p:cNvSpPr>
          <p:nvPr/>
        </p:nvSpPr>
        <p:spPr>
          <a:xfrm>
            <a:off x="573088" y="4464050"/>
            <a:ext cx="608012" cy="273050"/>
          </a:xfrm>
          <a:prstGeom prst="rect">
            <a:avLst/>
          </a:prstGeom>
          <a:noFill/>
        </p:spPr>
        <p:txBody>
          <a:bodyPr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573DA3C2-EE89-48CE-B724-343FE40DAD42}" type="slidenum">
              <a:rPr kumimoji="0" lang="zh-TW" altLang="en-US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ea typeface="+mn-ea"/>
                <a:cs typeface="Times New Roman" pitchFamily="18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10</a:t>
            </a:fld>
            <a:endParaRPr kumimoji="0" lang="zh-TW" altLang="en-US">
              <a:solidFill>
                <a:schemeClr val="tx1">
                  <a:tint val="75000"/>
                </a:schemeClr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grpSp>
        <p:nvGrpSpPr>
          <p:cNvPr id="24580" name="群組 1"/>
          <p:cNvGrpSpPr>
            <a:grpSpLocks/>
          </p:cNvGrpSpPr>
          <p:nvPr/>
        </p:nvGrpSpPr>
        <p:grpSpPr bwMode="auto">
          <a:xfrm>
            <a:off x="6389688" y="1131888"/>
            <a:ext cx="2392362" cy="3122612"/>
            <a:chOff x="4787900" y="1203325"/>
            <a:chExt cx="2319338" cy="3024188"/>
          </a:xfrm>
        </p:grpSpPr>
        <p:pic>
          <p:nvPicPr>
            <p:cNvPr id="24581" name="Picture 6" descr="File:Anderson, Domenico (1854-1938) - n. 23185 - Socrate (Collezione Farnese) - Museo Nazionale di Napoli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87900" y="1203325"/>
              <a:ext cx="2319338" cy="3024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582" name="Picture 19" descr="\\140.112.59.229\資源平台\資源平台\版權\版權ICON與範例\64px-PD-icon_svg.pn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787900" y="3940175"/>
              <a:ext cx="274638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500-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1419622"/>
            <a:ext cx="4156496" cy="2979344"/>
          </a:xfrm>
          <a:prstGeom prst="roundRect">
            <a:avLst/>
          </a:prstGeom>
        </p:spPr>
      </p:pic>
      <p:sp>
        <p:nvSpPr>
          <p:cNvPr id="26626" name="Rectangle 2"/>
          <p:cNvSpPr>
            <a:spLocks noGrp="1"/>
          </p:cNvSpPr>
          <p:nvPr>
            <p:ph type="title"/>
          </p:nvPr>
        </p:nvSpPr>
        <p:spPr>
          <a:xfrm>
            <a:off x="609600" y="206375"/>
            <a:ext cx="7924800" cy="8572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TW" altLang="en-US" sz="2800" smtClean="0">
                <a:effectLst>
                  <a:outerShdw blurRad="38100" dist="38100" dir="2700000" algn="tl">
                    <a:srgbClr val="000000"/>
                  </a:outerShdw>
                </a:effectLst>
                <a:ea typeface="標楷體" pitchFamily="65" charset="-120"/>
                <a:cs typeface="Trebuchet MS" pitchFamily="34" charset="0"/>
              </a:rPr>
              <a:t>一、人性的研究：知識與道德的結合</a:t>
            </a:r>
          </a:p>
        </p:txBody>
      </p:sp>
      <p:sp>
        <p:nvSpPr>
          <p:cNvPr id="26627" name="Rectangle 3"/>
          <p:cNvSpPr>
            <a:spLocks noGrp="1"/>
          </p:cNvSpPr>
          <p:nvPr>
            <p:ph sz="quarter" idx="13"/>
          </p:nvPr>
        </p:nvSpPr>
        <p:spPr>
          <a:xfrm>
            <a:off x="434975" y="1203325"/>
            <a:ext cx="4503738" cy="3038475"/>
          </a:xfrm>
        </p:spPr>
        <p:txBody>
          <a:bodyPr>
            <a:noAutofit/>
          </a:bodyPr>
          <a:lstStyle/>
          <a:p>
            <a:pPr eaLnBrk="1" fontAlgn="auto" hangingPunct="1">
              <a:buFont typeface="Arial" pitchFamily="34" charset="0"/>
              <a:buChar char="•"/>
              <a:defRPr/>
            </a:pPr>
            <a:r>
              <a:rPr lang="zh-TW" alt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標楷體" pitchFamily="65" charset="-120"/>
                <a:ea typeface="標楷體" pitchFamily="65" charset="-120"/>
                <a:cs typeface="+mn-cs"/>
              </a:rPr>
              <a:t>哲學家的思想重點，在於實現道德知識主義。</a:t>
            </a:r>
          </a:p>
          <a:p>
            <a:pPr eaLnBrk="1" fontAlgn="auto" hangingPunct="1">
              <a:buFont typeface="Arial" pitchFamily="34" charset="0"/>
              <a:buChar char="•"/>
              <a:defRPr/>
            </a:pPr>
            <a:r>
              <a:rPr lang="zh-TW" alt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標楷體" pitchFamily="65" charset="-120"/>
                <a:ea typeface="標楷體" pitchFamily="65" charset="-120"/>
                <a:cs typeface="+mn-cs"/>
              </a:rPr>
              <a:t>道德知識主義，就是「知行合一」。</a:t>
            </a:r>
          </a:p>
          <a:p>
            <a:pPr eaLnBrk="1" fontAlgn="auto" hangingPunct="1">
              <a:buFont typeface="Arial" pitchFamily="34" charset="0"/>
              <a:buChar char="•"/>
              <a:defRPr/>
            </a:pPr>
            <a:r>
              <a:rPr lang="zh-TW" alt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標楷體" pitchFamily="65" charset="-120"/>
                <a:ea typeface="標楷體" pitchFamily="65" charset="-120"/>
                <a:cs typeface="+mn-cs"/>
              </a:rPr>
              <a:t>沒有人會作錯事，只有「無知」的人，會作錯事。</a:t>
            </a:r>
          </a:p>
          <a:p>
            <a:pPr eaLnBrk="1" fontAlgn="auto" hangingPunct="1">
              <a:buFont typeface="Arial" pitchFamily="34" charset="0"/>
              <a:buChar char="•"/>
              <a:defRPr/>
            </a:pPr>
            <a:r>
              <a:rPr lang="zh-TW" alt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標楷體" pitchFamily="65" charset="-120"/>
                <a:ea typeface="標楷體" pitchFamily="65" charset="-120"/>
                <a:cs typeface="+mn-cs"/>
              </a:rPr>
              <a:t>「有知識的人」，就是會依照真理去做事的人。</a:t>
            </a:r>
          </a:p>
          <a:p>
            <a:pPr eaLnBrk="1" fontAlgn="auto" hangingPunct="1">
              <a:buFont typeface="Arial" pitchFamily="34" charset="0"/>
              <a:buChar char="•"/>
              <a:defRPr/>
            </a:pPr>
            <a:r>
              <a:rPr lang="zh-TW" alt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標楷體" pitchFamily="65" charset="-120"/>
                <a:ea typeface="標楷體" pitchFamily="65" charset="-120"/>
                <a:cs typeface="+mn-cs"/>
              </a:rPr>
              <a:t>因此，真知具有道德的強制性。</a:t>
            </a:r>
          </a:p>
        </p:txBody>
      </p:sp>
      <p:sp>
        <p:nvSpPr>
          <p:cNvPr id="7" name="投影片編號版面配置區 6"/>
          <p:cNvSpPr txBox="1">
            <a:spLocks noGrp="1"/>
          </p:cNvSpPr>
          <p:nvPr/>
        </p:nvSpPr>
        <p:spPr>
          <a:xfrm>
            <a:off x="573088" y="4464050"/>
            <a:ext cx="608012" cy="273050"/>
          </a:xfrm>
          <a:prstGeom prst="rect">
            <a:avLst/>
          </a:prstGeom>
          <a:noFill/>
        </p:spPr>
        <p:txBody>
          <a:bodyPr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45F4837-0991-47D3-A104-B9F2195304FC}" type="slidenum">
              <a:rPr kumimoji="0" lang="zh-TW" altLang="en-US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ea typeface="+mn-ea"/>
                <a:cs typeface="Times New Roman" pitchFamily="18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11</a:t>
            </a:fld>
            <a:endParaRPr kumimoji="0" lang="zh-TW" altLang="en-US">
              <a:solidFill>
                <a:schemeClr val="tx1">
                  <a:tint val="75000"/>
                </a:schemeClr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25606" name="圖片 106" descr="icon_by-nc-sa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6825" y="4443413"/>
            <a:ext cx="7239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7" name="文字方塊 6"/>
          <p:cNvSpPr txBox="1">
            <a:spLocks noChangeArrowheads="1"/>
          </p:cNvSpPr>
          <p:nvPr/>
        </p:nvSpPr>
        <p:spPr bwMode="auto">
          <a:xfrm>
            <a:off x="5076825" y="4659313"/>
            <a:ext cx="150018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TW" altLang="en-US" sz="1000">
                <a:ea typeface="新細明體" charset="-120"/>
              </a:rPr>
              <a:t>台灣大學 苑舉正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/>
          </p:cNvSpPr>
          <p:nvPr>
            <p:ph type="title"/>
          </p:nvPr>
        </p:nvSpPr>
        <p:spPr>
          <a:xfrm>
            <a:off x="609600" y="206375"/>
            <a:ext cx="7924800" cy="8572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TW" altLang="en-US" sz="2800" smtClean="0">
                <a:effectLst>
                  <a:outerShdw blurRad="38100" dist="38100" dir="2700000" algn="tl">
                    <a:srgbClr val="000000"/>
                  </a:outerShdw>
                </a:effectLst>
                <a:ea typeface="標楷體" pitchFamily="65" charset="-120"/>
                <a:cs typeface="Trebuchet MS" pitchFamily="34" charset="0"/>
              </a:rPr>
              <a:t>二、語言的敘述，無法充分展現真理</a:t>
            </a:r>
          </a:p>
        </p:txBody>
      </p:sp>
      <p:sp>
        <p:nvSpPr>
          <p:cNvPr id="27651" name="Rectangle 3"/>
          <p:cNvSpPr>
            <a:spLocks noGrp="1"/>
          </p:cNvSpPr>
          <p:nvPr>
            <p:ph sz="quarter" idx="13"/>
          </p:nvPr>
        </p:nvSpPr>
        <p:spPr>
          <a:xfrm>
            <a:off x="609600" y="1200150"/>
            <a:ext cx="7924800" cy="3263900"/>
          </a:xfrm>
        </p:spPr>
        <p:txBody>
          <a:bodyPr>
            <a:normAutofit lnSpcReduction="10000"/>
          </a:bodyPr>
          <a:lstStyle/>
          <a:p>
            <a:pPr eaLnBrk="1" fontAlgn="auto" hangingPunct="1">
              <a:lnSpc>
                <a:spcPct val="90000"/>
              </a:lnSpc>
              <a:buFont typeface="Arial" pitchFamily="34" charset="0"/>
              <a:buChar char="•"/>
              <a:defRPr/>
            </a:pPr>
            <a:r>
              <a:rPr lang="zh-TW" altLang="en-US" sz="2200" dirty="0" smtClean="0">
                <a:effectLst>
                  <a:outerShdw blurRad="38100" dist="38100" dir="2700000" algn="tl">
                    <a:srgbClr val="000000"/>
                  </a:outerShdw>
                </a:effectLst>
                <a:ea typeface="標楷體" pitchFamily="65" charset="-120"/>
                <a:cs typeface="+mn-cs"/>
              </a:rPr>
              <a:t>蘇格拉底哲學中最重要的部分（反詰法）：提問與回答。</a:t>
            </a:r>
          </a:p>
          <a:p>
            <a:pPr eaLnBrk="1" fontAlgn="auto" hangingPunct="1">
              <a:lnSpc>
                <a:spcPct val="90000"/>
              </a:lnSpc>
              <a:buFont typeface="Arial" pitchFamily="34" charset="0"/>
              <a:buChar char="•"/>
              <a:defRPr/>
            </a:pPr>
            <a:r>
              <a:rPr lang="zh-TW" altLang="en-US" sz="2200" dirty="0" smtClean="0">
                <a:effectLst>
                  <a:outerShdw blurRad="38100" dist="38100" dir="2700000" algn="tl">
                    <a:srgbClr val="000000"/>
                  </a:outerShdw>
                </a:effectLst>
                <a:ea typeface="標楷體" pitchFamily="65" charset="-120"/>
                <a:cs typeface="+mn-cs"/>
              </a:rPr>
              <a:t>提問的目的是什麼？答案：進行對話交流。</a:t>
            </a:r>
          </a:p>
          <a:p>
            <a:pPr eaLnBrk="1" fontAlgn="auto" hangingPunct="1">
              <a:lnSpc>
                <a:spcPct val="90000"/>
              </a:lnSpc>
              <a:buFont typeface="Arial" pitchFamily="34" charset="0"/>
              <a:buChar char="•"/>
              <a:defRPr/>
            </a:pPr>
            <a:r>
              <a:rPr lang="zh-TW" altLang="en-US" sz="2200" dirty="0" smtClean="0">
                <a:effectLst>
                  <a:outerShdw blurRad="38100" dist="38100" dir="2700000" algn="tl">
                    <a:srgbClr val="000000"/>
                  </a:outerShdw>
                </a:effectLst>
                <a:ea typeface="標楷體" pitchFamily="65" charset="-120"/>
                <a:cs typeface="+mn-cs"/>
              </a:rPr>
              <a:t>提問的意義是什麼？答案：進行捍衛對抗。</a:t>
            </a:r>
          </a:p>
          <a:p>
            <a:pPr eaLnBrk="1" fontAlgn="auto" hangingPunct="1">
              <a:lnSpc>
                <a:spcPct val="90000"/>
              </a:lnSpc>
              <a:buFont typeface="Arial" pitchFamily="34" charset="0"/>
              <a:buChar char="•"/>
              <a:defRPr/>
            </a:pPr>
            <a:r>
              <a:rPr lang="zh-TW" altLang="en-US" sz="2200" dirty="0" smtClean="0">
                <a:effectLst>
                  <a:outerShdw blurRad="38100" dist="38100" dir="2700000" algn="tl">
                    <a:srgbClr val="000000"/>
                  </a:outerShdw>
                </a:effectLst>
                <a:ea typeface="標楷體" pitchFamily="65" charset="-120"/>
                <a:cs typeface="+mn-cs"/>
              </a:rPr>
              <a:t>提問的效用是什麼？答案：進行反諷啟發。</a:t>
            </a:r>
          </a:p>
          <a:p>
            <a:pPr eaLnBrk="1" fontAlgn="auto" hangingPunct="1">
              <a:lnSpc>
                <a:spcPct val="90000"/>
              </a:lnSpc>
              <a:buFont typeface="Arial" pitchFamily="34" charset="0"/>
              <a:buChar char="•"/>
              <a:defRPr/>
            </a:pPr>
            <a:r>
              <a:rPr lang="zh-TW" altLang="en-US" sz="2200" dirty="0" smtClean="0">
                <a:effectLst>
                  <a:outerShdw blurRad="38100" dist="38100" dir="2700000" algn="tl">
                    <a:srgbClr val="000000"/>
                  </a:outerShdw>
                </a:effectLst>
                <a:ea typeface="標楷體" pitchFamily="65" charset="-120"/>
                <a:cs typeface="+mn-cs"/>
              </a:rPr>
              <a:t>提問的結果是什麼？答案：承認無知</a:t>
            </a:r>
          </a:p>
          <a:p>
            <a:pPr eaLnBrk="1" fontAlgn="auto" hangingPunct="1">
              <a:lnSpc>
                <a:spcPct val="90000"/>
              </a:lnSpc>
              <a:buFont typeface="Arial" pitchFamily="34" charset="0"/>
              <a:buChar char="•"/>
              <a:defRPr/>
            </a:pPr>
            <a:r>
              <a:rPr lang="zh-TW" altLang="en-US" sz="2200" dirty="0" smtClean="0">
                <a:effectLst>
                  <a:outerShdw blurRad="38100" dist="38100" dir="2700000" algn="tl">
                    <a:srgbClr val="000000"/>
                  </a:outerShdw>
                </a:effectLst>
                <a:ea typeface="標楷體" pitchFamily="65" charset="-120"/>
                <a:cs typeface="+mn-cs"/>
              </a:rPr>
              <a:t>對話、捍衛與反諷之間的循環，構成學習的過程，其目的在於討論表面與真實之間的差別。</a:t>
            </a:r>
          </a:p>
          <a:p>
            <a:pPr eaLnBrk="1" fontAlgn="auto" hangingPunct="1">
              <a:lnSpc>
                <a:spcPct val="90000"/>
              </a:lnSpc>
              <a:buFont typeface="Arial" pitchFamily="34" charset="0"/>
              <a:buChar char="•"/>
              <a:defRPr/>
            </a:pPr>
            <a:r>
              <a:rPr lang="zh-TW" altLang="en-US" sz="2200" dirty="0" smtClean="0">
                <a:effectLst>
                  <a:outerShdw blurRad="38100" dist="38100" dir="2700000" algn="tl">
                    <a:srgbClr val="000000"/>
                  </a:outerShdw>
                </a:effectLst>
                <a:ea typeface="標楷體" pitchFamily="65" charset="-120"/>
                <a:cs typeface="+mn-cs"/>
              </a:rPr>
              <a:t>哲學就是一個否定表面認知，探究真實本質的活動。</a:t>
            </a:r>
          </a:p>
          <a:p>
            <a:pPr eaLnBrk="1" fontAlgn="auto" hangingPunct="1">
              <a:lnSpc>
                <a:spcPct val="90000"/>
              </a:lnSpc>
              <a:buFont typeface="Arial" pitchFamily="34" charset="0"/>
              <a:buChar char="•"/>
              <a:defRPr/>
            </a:pPr>
            <a:endParaRPr lang="zh-TW" altLang="en-US" dirty="0" smtClean="0">
              <a:cs typeface="+mn-cs"/>
            </a:endParaRPr>
          </a:p>
        </p:txBody>
      </p:sp>
      <p:sp>
        <p:nvSpPr>
          <p:cNvPr id="7" name="投影片編號版面配置區 6"/>
          <p:cNvSpPr txBox="1">
            <a:spLocks noGrp="1"/>
          </p:cNvSpPr>
          <p:nvPr/>
        </p:nvSpPr>
        <p:spPr>
          <a:xfrm>
            <a:off x="573088" y="4464050"/>
            <a:ext cx="608012" cy="273050"/>
          </a:xfrm>
          <a:prstGeom prst="rect">
            <a:avLst/>
          </a:prstGeom>
          <a:noFill/>
        </p:spPr>
        <p:txBody>
          <a:bodyPr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EB5DB3A0-D3A6-4F0A-9F3C-08C79F399436}" type="slidenum">
              <a:rPr kumimoji="0" lang="zh-TW" altLang="en-US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ea typeface="+mn-ea"/>
                <a:cs typeface="Times New Roman" pitchFamily="18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12</a:t>
            </a:fld>
            <a:endParaRPr kumimoji="0" lang="zh-TW" altLang="en-US">
              <a:solidFill>
                <a:schemeClr val="tx1">
                  <a:tint val="75000"/>
                </a:schemeClr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/>
          </p:cNvSpPr>
          <p:nvPr>
            <p:ph type="title"/>
          </p:nvPr>
        </p:nvSpPr>
        <p:spPr>
          <a:xfrm>
            <a:off x="596900" y="195263"/>
            <a:ext cx="7924800" cy="579437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TW" altLang="en-US" dirty="0" smtClean="0">
                <a:effectLst>
                  <a:outerShdw blurRad="38100" dist="38100" dir="2700000" algn="tl">
                    <a:srgbClr val="000000"/>
                  </a:outerShdw>
                </a:effectLst>
                <a:ea typeface="標楷體" pitchFamily="65" charset="-120"/>
                <a:cs typeface="Trebuchet MS" pitchFamily="34" charset="0"/>
              </a:rPr>
              <a:t>三、張揚具有理想性格的知識份子</a:t>
            </a:r>
          </a:p>
        </p:txBody>
      </p:sp>
      <p:sp>
        <p:nvSpPr>
          <p:cNvPr id="28675" name="Rectangle 3"/>
          <p:cNvSpPr>
            <a:spLocks noGrp="1"/>
          </p:cNvSpPr>
          <p:nvPr>
            <p:ph sz="quarter" idx="13"/>
          </p:nvPr>
        </p:nvSpPr>
        <p:spPr>
          <a:xfrm>
            <a:off x="971550" y="838200"/>
            <a:ext cx="7632700" cy="646113"/>
          </a:xfrm>
        </p:spPr>
        <p:txBody>
          <a:bodyPr>
            <a:normAutofit fontScale="92500"/>
          </a:bodyPr>
          <a:lstStyle/>
          <a:p>
            <a:pPr marL="0" indent="0" eaLnBrk="1" fontAlgn="auto" hangingPunct="1">
              <a:lnSpc>
                <a:spcPct val="90000"/>
              </a:lnSpc>
              <a:buFont typeface="Arial" pitchFamily="34" charset="0"/>
              <a:buNone/>
              <a:defRPr/>
            </a:pPr>
            <a:r>
              <a:rPr lang="en-US" altLang="zh-TW" sz="20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標楷體" pitchFamily="65" charset="-120"/>
                <a:ea typeface="標楷體" pitchFamily="65" charset="-120"/>
                <a:cs typeface="+mn-cs"/>
              </a:rPr>
              <a:t>1.</a:t>
            </a:r>
            <a:r>
              <a:rPr lang="zh-TW" alt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標楷體" pitchFamily="65" charset="-120"/>
                <a:ea typeface="標楷體" pitchFamily="65" charset="-120"/>
                <a:cs typeface="+mn-cs"/>
              </a:rPr>
              <a:t>哲學中第一位殉道人，說明為了理想，生死不足懼怕。</a:t>
            </a:r>
            <a:br>
              <a:rPr lang="zh-TW" alt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標楷體" pitchFamily="65" charset="-120"/>
                <a:ea typeface="標楷體" pitchFamily="65" charset="-120"/>
                <a:cs typeface="+mn-cs"/>
              </a:rPr>
            </a:br>
            <a:r>
              <a:rPr lang="en-US" altLang="zh-TW" sz="20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標楷體" pitchFamily="65" charset="-120"/>
                <a:ea typeface="標楷體" pitchFamily="65" charset="-120"/>
                <a:cs typeface="+mn-cs"/>
              </a:rPr>
              <a:t>2.</a:t>
            </a:r>
            <a:r>
              <a:rPr lang="zh-TW" alt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標楷體" pitchFamily="65" charset="-120"/>
                <a:ea typeface="標楷體" pitchFamily="65" charset="-120"/>
                <a:cs typeface="+mn-cs"/>
              </a:rPr>
              <a:t>為真理而死，因此一切行為與信念，均以求真為主，不以感官為限。</a:t>
            </a:r>
            <a:endParaRPr lang="zh-TW" altLang="en-US" sz="1400" dirty="0" smtClean="0">
              <a:effectLst>
                <a:outerShdw blurRad="38100" dist="38100" dir="2700000" algn="tl">
                  <a:srgbClr val="000000"/>
                </a:outerShdw>
              </a:effectLst>
              <a:latin typeface="標楷體" pitchFamily="65" charset="-120"/>
              <a:ea typeface="標楷體" pitchFamily="65" charset="-120"/>
              <a:cs typeface="+mn-cs"/>
            </a:endParaRPr>
          </a:p>
        </p:txBody>
      </p:sp>
      <p:sp>
        <p:nvSpPr>
          <p:cNvPr id="7" name="投影片編號版面配置區 6"/>
          <p:cNvSpPr txBox="1">
            <a:spLocks noGrp="1"/>
          </p:cNvSpPr>
          <p:nvPr/>
        </p:nvSpPr>
        <p:spPr>
          <a:xfrm>
            <a:off x="573088" y="4464050"/>
            <a:ext cx="608012" cy="273050"/>
          </a:xfrm>
          <a:prstGeom prst="rect">
            <a:avLst/>
          </a:prstGeom>
          <a:noFill/>
        </p:spPr>
        <p:txBody>
          <a:bodyPr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E8D4C4F8-4EBB-405F-98F5-A9FF19479739}" type="slidenum">
              <a:rPr kumimoji="0" lang="zh-TW" altLang="en-US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ea typeface="+mn-ea"/>
                <a:cs typeface="Times New Roman" pitchFamily="18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13</a:t>
            </a:fld>
            <a:endParaRPr kumimoji="0" lang="zh-TW" altLang="en-US">
              <a:solidFill>
                <a:schemeClr val="tx1">
                  <a:tint val="75000"/>
                </a:schemeClr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3" name="圖片 2" descr="David_-_The_Death_of_Socrates.jp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1488" y="1492250"/>
            <a:ext cx="5684580" cy="3183350"/>
          </a:xfrm>
          <a:prstGeom prst="roundRect">
            <a:avLst/>
          </a:prstGeom>
        </p:spPr>
      </p:pic>
      <p:sp>
        <p:nvSpPr>
          <p:cNvPr id="27653" name="矩形 5"/>
          <p:cNvSpPr>
            <a:spLocks noChangeArrowheads="1"/>
          </p:cNvSpPr>
          <p:nvPr/>
        </p:nvSpPr>
        <p:spPr bwMode="auto">
          <a:xfrm>
            <a:off x="1908175" y="4732338"/>
            <a:ext cx="43656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1400" b="1">
                <a:ea typeface="新細明體" charset="-120"/>
              </a:rPr>
              <a:t>Jacques-Louis David, The Death of Socrates.1787</a:t>
            </a:r>
            <a:endParaRPr lang="zh-TW" altLang="en-US" sz="1400" b="1">
              <a:ea typeface="新細明體" charset="-120"/>
            </a:endParaRPr>
          </a:p>
        </p:txBody>
      </p:sp>
      <p:pic>
        <p:nvPicPr>
          <p:cNvPr id="27654" name="圖片 4" descr="Plato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19250" y="43719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/>
          </p:cNvSpPr>
          <p:nvPr>
            <p:ph type="title"/>
          </p:nvPr>
        </p:nvSpPr>
        <p:spPr>
          <a:xfrm>
            <a:off x="573088" y="123825"/>
            <a:ext cx="7924800" cy="650875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TW" altLang="en-US" sz="3200" dirty="0" smtClean="0">
                <a:effectLst>
                  <a:outerShdw blurRad="38100" dist="38100" dir="2700000" algn="tl">
                    <a:srgbClr val="000000"/>
                  </a:outerShdw>
                </a:effectLst>
                <a:ea typeface="標楷體" pitchFamily="65" charset="-120"/>
                <a:cs typeface="Trebuchet MS" pitchFamily="34" charset="0"/>
              </a:rPr>
              <a:t>四、人人都應作一個負責任的公民</a:t>
            </a:r>
          </a:p>
        </p:txBody>
      </p:sp>
      <p:sp>
        <p:nvSpPr>
          <p:cNvPr id="29699" name="Rectangle 3"/>
          <p:cNvSpPr>
            <a:spLocks noGrp="1"/>
          </p:cNvSpPr>
          <p:nvPr>
            <p:ph sz="quarter" idx="13"/>
          </p:nvPr>
        </p:nvSpPr>
        <p:spPr>
          <a:xfrm>
            <a:off x="179388" y="1035050"/>
            <a:ext cx="8856662" cy="3697288"/>
          </a:xfrm>
        </p:spPr>
        <p:txBody>
          <a:bodyPr>
            <a:normAutofit fontScale="92500"/>
          </a:bodyPr>
          <a:lstStyle/>
          <a:p>
            <a:pPr eaLnBrk="1" fontAlgn="auto" hangingPunct="1">
              <a:spcBef>
                <a:spcPct val="50000"/>
              </a:spcBef>
              <a:buClrTx/>
              <a:buFontTx/>
              <a:buNone/>
              <a:defRPr/>
            </a:pPr>
            <a:r>
              <a:rPr lang="zh-TW" altLang="en-US" sz="2600" dirty="0" smtClean="0">
                <a:ea typeface="標楷體" pitchFamily="65" charset="-120"/>
                <a:cs typeface="+mn-cs"/>
              </a:rPr>
              <a:t>蘇格拉底被柏拉圖塑造為一位忠於國家的人，因為他因捍衛國家法律的尊嚴，接受「蠱惑青年」的罪名，判處死刑。</a:t>
            </a:r>
          </a:p>
          <a:p>
            <a:pPr eaLnBrk="1" fontAlgn="auto" hangingPunct="1">
              <a:spcBef>
                <a:spcPct val="50000"/>
              </a:spcBef>
              <a:buClrTx/>
              <a:buFontTx/>
              <a:buNone/>
              <a:defRPr/>
            </a:pPr>
            <a:r>
              <a:rPr lang="zh-TW" altLang="en-US" sz="2600" dirty="0" smtClean="0">
                <a:ea typeface="標楷體" pitchFamily="65" charset="-120"/>
                <a:cs typeface="+mn-cs"/>
              </a:rPr>
              <a:t>在蘇格拉底的教育中，他</a:t>
            </a:r>
            <a:r>
              <a:rPr lang="zh-TW" altLang="en-US" sz="2600" dirty="0" smtClean="0">
                <a:solidFill>
                  <a:srgbClr val="FF0000"/>
                </a:solidFill>
                <a:ea typeface="標楷體" pitchFamily="65" charset="-120"/>
                <a:cs typeface="+mn-cs"/>
              </a:rPr>
              <a:t>鄙視感官</a:t>
            </a:r>
            <a:r>
              <a:rPr lang="zh-TW" altLang="en-US" sz="2600" dirty="0" smtClean="0">
                <a:ea typeface="標楷體" pitchFamily="65" charset="-120"/>
                <a:cs typeface="+mn-cs"/>
              </a:rPr>
              <a:t>上的滿足，卻因為提升</a:t>
            </a:r>
            <a:r>
              <a:rPr lang="zh-TW" altLang="en-US" sz="2600" dirty="0" smtClean="0">
                <a:solidFill>
                  <a:srgbClr val="FF0000"/>
                </a:solidFill>
                <a:ea typeface="標楷體" pitchFamily="65" charset="-120"/>
                <a:cs typeface="+mn-cs"/>
              </a:rPr>
              <a:t>美感</a:t>
            </a:r>
            <a:r>
              <a:rPr lang="zh-TW" altLang="en-US" sz="2600" dirty="0" smtClean="0">
                <a:ea typeface="標楷體" pitchFamily="65" charset="-120"/>
                <a:cs typeface="+mn-cs"/>
              </a:rPr>
              <a:t>而感到高興。</a:t>
            </a:r>
          </a:p>
          <a:p>
            <a:pPr eaLnBrk="1" fontAlgn="auto" hangingPunct="1">
              <a:spcBef>
                <a:spcPct val="50000"/>
              </a:spcBef>
              <a:buClrTx/>
              <a:buFontTx/>
              <a:buNone/>
              <a:defRPr/>
            </a:pPr>
            <a:r>
              <a:rPr lang="zh-TW" altLang="en-US" sz="2600" dirty="0" smtClean="0">
                <a:ea typeface="標楷體" pitchFamily="65" charset="-120"/>
                <a:cs typeface="+mn-cs"/>
              </a:rPr>
              <a:t>他將其一身的經歷，均奉獻給雅典公民，在市中心的廣場，不斷與來往的人進行對話，探討各種哲學理念。</a:t>
            </a:r>
          </a:p>
          <a:p>
            <a:pPr eaLnBrk="1" fontAlgn="auto" hangingPunct="1">
              <a:spcBef>
                <a:spcPct val="50000"/>
              </a:spcBef>
              <a:buClrTx/>
              <a:buFontTx/>
              <a:buNone/>
              <a:defRPr/>
            </a:pPr>
            <a:r>
              <a:rPr lang="zh-TW" altLang="en-US" sz="2600" dirty="0" smtClean="0">
                <a:ea typeface="標楷體" pitchFamily="65" charset="-120"/>
                <a:cs typeface="+mn-cs"/>
              </a:rPr>
              <a:t>蘇格拉底被公認為西洋哲學的奠基者，也是這種思想的實踐者。</a:t>
            </a:r>
            <a:endParaRPr lang="zh-TW" altLang="en-US" sz="2600" dirty="0" smtClean="0">
              <a:effectLst>
                <a:outerShdw blurRad="38100" dist="38100" dir="2700000" algn="tl">
                  <a:srgbClr val="000000"/>
                </a:outerShdw>
              </a:effectLst>
              <a:ea typeface="標楷體" pitchFamily="65" charset="-120"/>
              <a:cs typeface="+mn-cs"/>
            </a:endParaRPr>
          </a:p>
          <a:p>
            <a:pPr eaLnBrk="1" fontAlgn="auto" hangingPunct="1">
              <a:buFont typeface="Arial" pitchFamily="34" charset="0"/>
              <a:buChar char="•"/>
              <a:defRPr/>
            </a:pPr>
            <a:endParaRPr lang="zh-TW" altLang="en-US" dirty="0" smtClean="0">
              <a:cs typeface="+mn-cs"/>
            </a:endParaRPr>
          </a:p>
        </p:txBody>
      </p:sp>
      <p:sp>
        <p:nvSpPr>
          <p:cNvPr id="7" name="投影片編號版面配置區 6"/>
          <p:cNvSpPr txBox="1">
            <a:spLocks noGrp="1"/>
          </p:cNvSpPr>
          <p:nvPr/>
        </p:nvSpPr>
        <p:spPr>
          <a:xfrm>
            <a:off x="573088" y="4464050"/>
            <a:ext cx="608012" cy="273050"/>
          </a:xfrm>
          <a:prstGeom prst="rect">
            <a:avLst/>
          </a:prstGeom>
          <a:noFill/>
        </p:spPr>
        <p:txBody>
          <a:bodyPr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749344D-3BAA-4934-8C87-514BE0364279}" type="slidenum">
              <a:rPr kumimoji="0" lang="zh-TW" altLang="en-US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ea typeface="+mn-ea"/>
                <a:cs typeface="Times New Roman" pitchFamily="18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14</a:t>
            </a:fld>
            <a:endParaRPr kumimoji="0" lang="zh-TW" altLang="en-US">
              <a:solidFill>
                <a:schemeClr val="tx1">
                  <a:tint val="75000"/>
                </a:schemeClr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投影片編號版面配置區 2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65988BA-214D-4500-A23F-67B2578BCA33}" type="slidenum">
              <a:rPr lang="zh-TW" altLang="en-US" smtClean="0"/>
              <a:pPr/>
              <a:t>15</a:t>
            </a:fld>
            <a:endParaRPr lang="en-US" altLang="zh-TW" smtClean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44475" y="12700"/>
            <a:ext cx="8891588" cy="839788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TW" altLang="en-US" sz="4000" dirty="0" smtClean="0">
                <a:ea typeface="標楷體" pitchFamily="65" charset="-120"/>
                <a:cs typeface="+mj-cs"/>
              </a:rPr>
              <a:t>一個述而不作的哲學家，說出的話是什麼？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539750" y="842963"/>
            <a:ext cx="5400675" cy="3529012"/>
          </a:xfrm>
        </p:spPr>
        <p:txBody>
          <a:bodyPr>
            <a:normAutofit lnSpcReduction="10000"/>
          </a:bodyPr>
          <a:lstStyle/>
          <a:p>
            <a:pPr marL="365125" indent="-255588" eaLnBrk="1" fontAlgn="auto" hangingPunct="1">
              <a:buFont typeface="Arial" pitchFamily="34" charset="0"/>
              <a:buChar char="•"/>
              <a:defRPr/>
            </a:pP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+mn-cs"/>
              </a:rPr>
              <a:t>蘇格拉底最著名的兩句話是：</a:t>
            </a:r>
          </a:p>
          <a:p>
            <a:pPr marL="365125" indent="-255588" eaLnBrk="1" fontAlgn="auto" hangingPunct="1">
              <a:buFont typeface="Wingdings" pitchFamily="2" charset="2"/>
              <a:buNone/>
              <a:defRPr/>
            </a:pP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+mn-cs"/>
              </a:rPr>
              <a:t>    “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  <a:cs typeface="+mn-cs"/>
              </a:rPr>
              <a:t>An unexamined life is not worth living!”</a:t>
            </a:r>
          </a:p>
          <a:p>
            <a:pPr marL="365125" indent="-255588" eaLnBrk="1" fontAlgn="auto" hangingPunct="1">
              <a:buFont typeface="Arial" pitchFamily="34" charset="0"/>
              <a:buChar char="•"/>
              <a:defRPr/>
            </a:pP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+mn-cs"/>
              </a:rPr>
              <a:t>一個未經檢驗的生命是不值得活的！</a:t>
            </a:r>
          </a:p>
          <a:p>
            <a:pPr marL="365125" indent="-255588" eaLnBrk="1" fontAlgn="auto" hangingPunct="1">
              <a:buFont typeface="Arial" pitchFamily="34" charset="0"/>
              <a:buChar char="•"/>
              <a:defRPr/>
            </a:pP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+mn-cs"/>
              </a:rPr>
              <a:t>“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  <a:cs typeface="+mn-cs"/>
              </a:rPr>
              <a:t>The only thing I know is that I do not know anything!”</a:t>
            </a:r>
          </a:p>
          <a:p>
            <a:pPr marL="365125" indent="-255588" eaLnBrk="1" fontAlgn="auto" hangingPunct="1">
              <a:buFont typeface="Arial" pitchFamily="34" charset="0"/>
              <a:buChar char="•"/>
              <a:defRPr/>
            </a:pP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+mn-cs"/>
              </a:rPr>
              <a:t>我唯一知道的東西就是我什麼也不知道！</a:t>
            </a:r>
          </a:p>
        </p:txBody>
      </p:sp>
      <p:pic>
        <p:nvPicPr>
          <p:cNvPr id="7" name="圖片 6" descr="1000-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47110" y="864196"/>
            <a:ext cx="2510340" cy="3630605"/>
          </a:xfrm>
          <a:prstGeom prst="roundRect">
            <a:avLst/>
          </a:prstGeom>
          <a:ln>
            <a:solidFill>
              <a:schemeClr val="bg2"/>
            </a:solidFill>
          </a:ln>
        </p:spPr>
      </p:pic>
      <p:pic>
        <p:nvPicPr>
          <p:cNvPr id="29701" name="圖片 106" descr="icon_by-nc-sa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7400" y="4516438"/>
            <a:ext cx="7239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2" name="文字方塊 6"/>
          <p:cNvSpPr txBox="1">
            <a:spLocks noChangeArrowheads="1"/>
          </p:cNvSpPr>
          <p:nvPr/>
        </p:nvSpPr>
        <p:spPr bwMode="auto">
          <a:xfrm>
            <a:off x="5867400" y="4732338"/>
            <a:ext cx="150018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TW" altLang="en-US" sz="1000">
                <a:ea typeface="新細明體" charset="-120"/>
              </a:rPr>
              <a:t>台灣大學 苑舉正</a:t>
            </a:r>
          </a:p>
        </p:txBody>
      </p:sp>
      <p:pic>
        <p:nvPicPr>
          <p:cNvPr id="9" name="Picture 21" descr="描述: \\140.112.59.229\資源平台\資源平台\版權\版權ICON與範例\F-公共財-book_mark_transparent-squar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779662"/>
            <a:ext cx="389782" cy="33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1" descr="描述: \\140.112.59.229\資源平台\資源平台\版權\版權ICON與範例\F-公共財-book_mark_transparent-squar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134740"/>
            <a:ext cx="389782" cy="33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240"/>
                            </p:stCondLst>
                            <p:childTnLst>
                              <p:par>
                                <p:cTn id="10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投影片編號版面配置區 2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C9E4DF9-E749-4577-8D3A-8CE7EE002314}" type="slidenum">
              <a:rPr lang="zh-TW" altLang="en-US" smtClean="0"/>
              <a:pPr/>
              <a:t>16</a:t>
            </a:fld>
            <a:endParaRPr lang="en-US" altLang="zh-TW" smtClean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27088" y="195263"/>
            <a:ext cx="7450137" cy="7048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TW" altLang="en-US" sz="4000" dirty="0" smtClean="0">
                <a:ea typeface="標楷體" pitchFamily="65" charset="-120"/>
                <a:cs typeface="+mj-cs"/>
              </a:rPr>
              <a:t>蘇格拉底與柏拉圖師生二人</a:t>
            </a:r>
          </a:p>
        </p:txBody>
      </p:sp>
      <p:grpSp>
        <p:nvGrpSpPr>
          <p:cNvPr id="30723" name="群組 9"/>
          <p:cNvGrpSpPr>
            <a:grpSpLocks/>
          </p:cNvGrpSpPr>
          <p:nvPr/>
        </p:nvGrpSpPr>
        <p:grpSpPr bwMode="auto">
          <a:xfrm>
            <a:off x="976313" y="1038225"/>
            <a:ext cx="4213225" cy="3405188"/>
            <a:chOff x="976837" y="1059582"/>
            <a:chExt cx="4213052" cy="3405766"/>
          </a:xfrm>
        </p:grpSpPr>
        <p:pic>
          <p:nvPicPr>
            <p:cNvPr id="6" name="圖片 5" descr="Socrates.jpg"/>
            <p:cNvPicPr>
              <a:picLocks noChangeAspect="1"/>
            </p:cNvPicPr>
            <p:nvPr/>
          </p:nvPicPr>
          <p:blipFill>
            <a:blip r:embed="rId2" cstate="print"/>
            <a:srcRect l="3705" r="5523"/>
            <a:stretch>
              <a:fillRect/>
            </a:stretch>
          </p:blipFill>
          <p:spPr>
            <a:xfrm>
              <a:off x="976837" y="1059582"/>
              <a:ext cx="2547383" cy="3405766"/>
            </a:xfrm>
            <a:prstGeom prst="roundRect">
              <a:avLst/>
            </a:prstGeom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3546893" y="1204070"/>
              <a:ext cx="1642996" cy="46204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  <a:defRPr/>
              </a:pPr>
              <a:r>
                <a:rPr lang="zh-TW" altLang="en-US" sz="2400" b="1" dirty="0">
                  <a:solidFill>
                    <a:schemeClr val="accent6">
                      <a:lumMod val="75000"/>
                    </a:schemeClr>
                  </a:solidFill>
                  <a:latin typeface="+mn-ea"/>
                  <a:ea typeface="+mn-ea"/>
                </a:rPr>
                <a:t>蘇格拉底</a:t>
              </a:r>
            </a:p>
          </p:txBody>
        </p:sp>
      </p:grpSp>
      <p:grpSp>
        <p:nvGrpSpPr>
          <p:cNvPr id="30724" name="群組 11"/>
          <p:cNvGrpSpPr>
            <a:grpSpLocks/>
          </p:cNvGrpSpPr>
          <p:nvPr/>
        </p:nvGrpSpPr>
        <p:grpSpPr bwMode="auto">
          <a:xfrm>
            <a:off x="4581525" y="1058863"/>
            <a:ext cx="3665538" cy="3368675"/>
            <a:chOff x="4581128" y="1059081"/>
            <a:chExt cx="3665826" cy="3368763"/>
          </a:xfrm>
        </p:grpSpPr>
        <p:pic>
          <p:nvPicPr>
            <p:cNvPr id="8" name="圖片 7" descr="Plato.jpg"/>
            <p:cNvPicPr>
              <a:picLocks noChangeAspect="1"/>
            </p:cNvPicPr>
            <p:nvPr/>
          </p:nvPicPr>
          <p:blipFill>
            <a:blip r:embed="rId3" cstate="print"/>
            <a:srcRect b="11945"/>
            <a:stretch>
              <a:fillRect/>
            </a:stretch>
          </p:blipFill>
          <p:spPr>
            <a:xfrm>
              <a:off x="5724128" y="1059081"/>
              <a:ext cx="2522826" cy="3368763"/>
            </a:xfrm>
            <a:prstGeom prst="roundRect">
              <a:avLst/>
            </a:prstGeom>
          </p:spPr>
        </p:pic>
        <p:sp>
          <p:nvSpPr>
            <p:cNvPr id="11" name="Text Box 6"/>
            <p:cNvSpPr txBox="1">
              <a:spLocks noChangeArrowheads="1"/>
            </p:cNvSpPr>
            <p:nvPr/>
          </p:nvSpPr>
          <p:spPr bwMode="auto">
            <a:xfrm>
              <a:off x="4581128" y="3867441"/>
              <a:ext cx="1143090" cy="46197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  <a:defRPr/>
              </a:pPr>
              <a:r>
                <a:rPr lang="zh-TW" altLang="en-US" sz="2400" b="1" dirty="0">
                  <a:solidFill>
                    <a:schemeClr val="accent6">
                      <a:lumMod val="75000"/>
                    </a:schemeClr>
                  </a:solidFill>
                  <a:latin typeface="+mn-ea"/>
                  <a:ea typeface="+mn-ea"/>
                </a:rPr>
                <a:t>柏拉圖</a:t>
              </a:r>
            </a:p>
          </p:txBody>
        </p:sp>
      </p:grpSp>
      <p:pic>
        <p:nvPicPr>
          <p:cNvPr id="30725" name="圖片 11" descr="Socrates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42988" y="4443413"/>
            <a:ext cx="60801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6" name="矩形 12"/>
          <p:cNvSpPr>
            <a:spLocks noChangeArrowheads="1"/>
          </p:cNvSpPr>
          <p:nvPr/>
        </p:nvSpPr>
        <p:spPr bwMode="auto">
          <a:xfrm>
            <a:off x="1619250" y="4371975"/>
            <a:ext cx="928688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1200" b="1">
                <a:ea typeface="新細明體" charset="-120"/>
              </a:rPr>
              <a:t>bencrowe</a:t>
            </a:r>
          </a:p>
        </p:txBody>
      </p:sp>
      <p:pic>
        <p:nvPicPr>
          <p:cNvPr id="30727" name="圖片 13" descr="Plato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24525" y="4084638"/>
            <a:ext cx="357188" cy="35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投影片編號版面配置區 2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79EA83E-6931-4F9F-999F-1E2C1B577F00}" type="slidenum">
              <a:rPr lang="zh-TW" altLang="en-US" smtClean="0"/>
              <a:pPr/>
              <a:t>17</a:t>
            </a:fld>
            <a:endParaRPr lang="en-US" altLang="zh-TW" smtClean="0"/>
          </a:p>
        </p:txBody>
      </p:sp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179388" y="146050"/>
            <a:ext cx="8785225" cy="480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zh-TW" altLang="zh-TW" sz="2400" b="1">
                <a:latin typeface="微軟正黑體"/>
              </a:rPr>
              <a:t> </a:t>
            </a:r>
            <a:r>
              <a:rPr lang="zh-TW" altLang="zh-TW" sz="2800">
                <a:latin typeface="標楷體" pitchFamily="65" charset="-120"/>
                <a:ea typeface="標楷體" pitchFamily="65" charset="-120"/>
              </a:rPr>
              <a:t>	</a:t>
            </a:r>
            <a:r>
              <a:rPr lang="zh-TW" altLang="en-US" sz="2800">
                <a:latin typeface="標楷體" pitchFamily="65" charset="-120"/>
                <a:ea typeface="標楷體" pitchFamily="65" charset="-120"/>
              </a:rPr>
              <a:t>蘇格拉底對於哲學最重要的貢獻：</a:t>
            </a:r>
          </a:p>
          <a:p>
            <a:pPr marL="342900" indent="-342900">
              <a:spcBef>
                <a:spcPct val="50000"/>
              </a:spcBef>
            </a:pPr>
            <a:r>
              <a:rPr lang="zh-TW" altLang="zh-TW" sz="2400">
                <a:latin typeface="標楷體" pitchFamily="65" charset="-120"/>
                <a:ea typeface="標楷體" pitchFamily="65" charset="-120"/>
              </a:rPr>
              <a:t>	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他為哲學的思考模式提供了</a:t>
            </a:r>
            <a:r>
              <a:rPr lang="zh-TW" altLang="en-US" sz="22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批判的原則與方法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。但是，因為蘇格拉底本人「述而不作」的緣故，所以所有有關他的思想，完全來自於他的學生，</a:t>
            </a:r>
            <a:r>
              <a:rPr lang="zh-TW" altLang="en-US" sz="22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柏拉圖的</a:t>
            </a:r>
            <a:r>
              <a:rPr lang="zh-TW" altLang="zh-TW" sz="22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《</a:t>
            </a:r>
            <a:r>
              <a:rPr lang="zh-TW" altLang="en-US" sz="22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對話錄</a:t>
            </a:r>
            <a:r>
              <a:rPr lang="zh-TW" altLang="zh-TW" sz="22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》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。</a:t>
            </a:r>
          </a:p>
          <a:p>
            <a:pPr marL="342900" indent="-342900">
              <a:spcBef>
                <a:spcPct val="50000"/>
              </a:spcBef>
            </a:pP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	在</a:t>
            </a:r>
            <a:r>
              <a:rPr lang="zh-TW" altLang="zh-TW" sz="2200">
                <a:solidFill>
                  <a:srgbClr val="FF0000"/>
                </a:solidFill>
                <a:ea typeface="標楷體" pitchFamily="65" charset="-120"/>
              </a:rPr>
              <a:t>《</a:t>
            </a:r>
            <a:r>
              <a:rPr lang="zh-TW" altLang="en-US" sz="2200">
                <a:solidFill>
                  <a:srgbClr val="FF0000"/>
                </a:solidFill>
                <a:ea typeface="標楷體" pitchFamily="65" charset="-120"/>
              </a:rPr>
              <a:t>對話錄</a:t>
            </a:r>
            <a:r>
              <a:rPr lang="zh-TW" altLang="zh-TW" sz="2200">
                <a:solidFill>
                  <a:srgbClr val="FF0000"/>
                </a:solidFill>
                <a:ea typeface="標楷體" pitchFamily="65" charset="-120"/>
              </a:rPr>
              <a:t>》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中，柏拉圖將蘇格拉底以老師的形象呈現。蘇格拉底不承認自己有知識可以傳授給學生，他只是依照心靈中的智慧，不斷地從事於一個理性人應當作的對話。</a:t>
            </a:r>
          </a:p>
          <a:p>
            <a:pPr marL="342900" indent="-342900">
              <a:spcBef>
                <a:spcPct val="50000"/>
              </a:spcBef>
            </a:pP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	與蘇格拉底對話的人，總是在一開始覺得自己知道一些事物，然後受到蘇格拉底的質疑，舉證歷歷地說出他的思路中，其實包含許多前後不一致的地方。這些不一致的地方，往往會迫使這個與蘇格拉底對話的人，覺得自己必須坦承，他其實對於自己宣稱所知的事物，其實是</a:t>
            </a:r>
            <a:r>
              <a:rPr lang="zh-TW" altLang="en-US" sz="2200">
                <a:solidFill>
                  <a:srgbClr val="FF0066"/>
                </a:solidFill>
                <a:latin typeface="標楷體" pitchFamily="65" charset="-120"/>
                <a:ea typeface="標楷體" pitchFamily="65" charset="-120"/>
              </a:rPr>
              <a:t>一無所知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的。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投影片編號版面配置區 2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ACB135D-3AD8-4183-8D4B-71DA52823546}" type="slidenum">
              <a:rPr lang="zh-TW" altLang="en-US" smtClean="0"/>
              <a:pPr/>
              <a:t>18</a:t>
            </a:fld>
            <a:endParaRPr lang="en-US" altLang="zh-TW" smtClean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50825" y="123825"/>
            <a:ext cx="8697913" cy="6508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TW" altLang="en-US" sz="2600" dirty="0" smtClean="0">
                <a:ea typeface="標楷體" pitchFamily="65" charset="-120"/>
                <a:cs typeface="+mj-cs"/>
              </a:rPr>
              <a:t>蘇格拉底哲學中最重要的部分（反詰法）：</a:t>
            </a:r>
            <a:r>
              <a:rPr lang="zh-TW" altLang="en-US" sz="2600" dirty="0" smtClean="0">
                <a:solidFill>
                  <a:srgbClr val="FF0066"/>
                </a:solidFill>
                <a:ea typeface="標楷體" pitchFamily="65" charset="-120"/>
                <a:cs typeface="+mj-cs"/>
              </a:rPr>
              <a:t>提問與回答</a:t>
            </a:r>
            <a:r>
              <a:rPr lang="zh-TW" altLang="en-US" sz="2600" dirty="0" smtClean="0">
                <a:ea typeface="標楷體" pitchFamily="65" charset="-120"/>
                <a:cs typeface="+mj-cs"/>
              </a:rPr>
              <a:t>。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idx="4294967295"/>
          </p:nvPr>
        </p:nvSpPr>
        <p:spPr>
          <a:xfrm>
            <a:off x="611188" y="915988"/>
            <a:ext cx="8229600" cy="3600450"/>
          </a:xfrm>
        </p:spPr>
        <p:txBody>
          <a:bodyPr/>
          <a:lstStyle/>
          <a:p>
            <a:pPr marL="365125" indent="-255588" eaLnBrk="1" fontAlgn="auto" hangingPunct="1">
              <a:lnSpc>
                <a:spcPct val="90000"/>
              </a:lnSpc>
              <a:buFont typeface="Arial" pitchFamily="34" charset="0"/>
              <a:buChar char="•"/>
              <a:defRPr/>
            </a:pPr>
            <a:r>
              <a:rPr lang="zh-TW" altLang="en-US" sz="2400" dirty="0" smtClean="0">
                <a:ea typeface="標楷體" pitchFamily="65" charset="-120"/>
                <a:cs typeface="+mn-cs"/>
              </a:rPr>
              <a:t>提問的目的是什麼？答案：進行對話交流。</a:t>
            </a:r>
          </a:p>
          <a:p>
            <a:pPr marL="365125" indent="-255588" eaLnBrk="1" fontAlgn="auto" hangingPunct="1">
              <a:lnSpc>
                <a:spcPct val="90000"/>
              </a:lnSpc>
              <a:buFont typeface="Arial" pitchFamily="34" charset="0"/>
              <a:buChar char="•"/>
              <a:defRPr/>
            </a:pPr>
            <a:r>
              <a:rPr lang="zh-TW" altLang="en-US" sz="2400" dirty="0" smtClean="0">
                <a:ea typeface="標楷體" pitchFamily="65" charset="-120"/>
                <a:cs typeface="+mn-cs"/>
              </a:rPr>
              <a:t>提問的意義是什麼？答案：進行捍衛對抗。</a:t>
            </a:r>
          </a:p>
          <a:p>
            <a:pPr marL="365125" indent="-255588" eaLnBrk="1" fontAlgn="auto" hangingPunct="1">
              <a:lnSpc>
                <a:spcPct val="90000"/>
              </a:lnSpc>
              <a:buFont typeface="Arial" pitchFamily="34" charset="0"/>
              <a:buChar char="•"/>
              <a:defRPr/>
            </a:pPr>
            <a:r>
              <a:rPr lang="zh-TW" altLang="en-US" sz="2400" dirty="0" smtClean="0">
                <a:ea typeface="標楷體" pitchFamily="65" charset="-120"/>
                <a:cs typeface="+mn-cs"/>
              </a:rPr>
              <a:t>提問的效用是什麼？答案：進行反諷啟發。</a:t>
            </a:r>
          </a:p>
          <a:p>
            <a:pPr marL="365125" indent="-255588" eaLnBrk="1" fontAlgn="auto" hangingPunct="1">
              <a:lnSpc>
                <a:spcPct val="90000"/>
              </a:lnSpc>
              <a:buFont typeface="Arial" pitchFamily="34" charset="0"/>
              <a:buChar char="•"/>
              <a:defRPr/>
            </a:pPr>
            <a:r>
              <a:rPr lang="zh-TW" altLang="en-US" sz="2400" dirty="0" smtClean="0">
                <a:ea typeface="標楷體" pitchFamily="65" charset="-120"/>
                <a:cs typeface="+mn-cs"/>
              </a:rPr>
              <a:t>提問的結果是什麼？答案：承認無知。</a:t>
            </a:r>
          </a:p>
          <a:p>
            <a:pPr marL="365125" indent="-255588" eaLnBrk="1" fontAlgn="auto" hangingPunct="1">
              <a:lnSpc>
                <a:spcPct val="90000"/>
              </a:lnSpc>
              <a:buFont typeface="Arial" pitchFamily="34" charset="0"/>
              <a:buChar char="•"/>
              <a:defRPr/>
            </a:pPr>
            <a:endParaRPr lang="zh-TW" altLang="en-US" sz="900" dirty="0" smtClean="0">
              <a:ea typeface="標楷體" pitchFamily="65" charset="-120"/>
              <a:cs typeface="+mn-cs"/>
            </a:endParaRPr>
          </a:p>
          <a:p>
            <a:pPr marL="365125" indent="-255588" eaLnBrk="1" fontAlgn="auto" hangingPunct="1">
              <a:lnSpc>
                <a:spcPct val="90000"/>
              </a:lnSpc>
              <a:buFont typeface="Arial" pitchFamily="34" charset="0"/>
              <a:buChar char="•"/>
              <a:defRPr/>
            </a:pPr>
            <a:r>
              <a:rPr lang="zh-TW" altLang="en-US" sz="2400" dirty="0" smtClean="0">
                <a:ea typeface="標楷體" pitchFamily="65" charset="-120"/>
                <a:cs typeface="+mn-cs"/>
              </a:rPr>
              <a:t>對話、捍衛與反諷之間的循環，構成學習的過程，其目的在於討論表面與真實之間的差別。</a:t>
            </a:r>
          </a:p>
          <a:p>
            <a:pPr marL="365125" indent="-255588" eaLnBrk="1" fontAlgn="auto" hangingPunct="1">
              <a:lnSpc>
                <a:spcPct val="90000"/>
              </a:lnSpc>
              <a:buFont typeface="Arial" pitchFamily="34" charset="0"/>
              <a:buChar char="•"/>
              <a:defRPr/>
            </a:pPr>
            <a:endParaRPr lang="zh-TW" altLang="en-US" sz="900" dirty="0" smtClean="0">
              <a:ea typeface="標楷體" pitchFamily="65" charset="-120"/>
              <a:cs typeface="+mn-cs"/>
            </a:endParaRPr>
          </a:p>
          <a:p>
            <a:pPr marL="365125" indent="-255588" eaLnBrk="1" fontAlgn="auto" hangingPunct="1">
              <a:lnSpc>
                <a:spcPct val="90000"/>
              </a:lnSpc>
              <a:buFont typeface="Arial" pitchFamily="34" charset="0"/>
              <a:buChar char="•"/>
              <a:defRPr/>
            </a:pPr>
            <a:r>
              <a:rPr lang="zh-TW" altLang="en-US" sz="2400" dirty="0" smtClean="0">
                <a:ea typeface="標楷體" pitchFamily="65" charset="-120"/>
                <a:cs typeface="+mn-cs"/>
              </a:rPr>
              <a:t>哲學就是一個否定表面認知，探究真實本質的活動。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720"/>
                            </p:stCondLst>
                            <p:childTnLst>
                              <p:par>
                                <p:cTn id="10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120"/>
                            </p:stCondLst>
                            <p:childTnLst>
                              <p:par>
                                <p:cTn id="16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520"/>
                            </p:stCondLst>
                            <p:childTnLst>
                              <p:par>
                                <p:cTn id="22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920"/>
                            </p:stCondLst>
                            <p:childTnLst>
                              <p:par>
                                <p:cTn id="28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8220"/>
                            </p:stCondLst>
                            <p:childTnLst>
                              <p:par>
                                <p:cTn id="34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投影片編號版面配置區 2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5630E3E-262D-4BD4-9890-CA7ECEDCD861}" type="slidenum">
              <a:rPr lang="zh-TW" altLang="en-US" smtClean="0"/>
              <a:pPr/>
              <a:t>19</a:t>
            </a:fld>
            <a:endParaRPr lang="en-US" altLang="zh-TW" smtClean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395288" y="123825"/>
            <a:ext cx="8229600" cy="9906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zh-TW" altLang="en-US" sz="3200" dirty="0" smtClean="0">
                <a:ea typeface="標楷體" pitchFamily="65" charset="-120"/>
                <a:cs typeface="+mj-cs"/>
              </a:rPr>
              <a:t>為什麼蘇格拉底的反詰法可以成為哲學思考的主要方法？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idx="4294967295"/>
          </p:nvPr>
        </p:nvSpPr>
        <p:spPr>
          <a:xfrm>
            <a:off x="2916238" y="1203325"/>
            <a:ext cx="6227762" cy="3363913"/>
          </a:xfrm>
        </p:spPr>
        <p:txBody>
          <a:bodyPr/>
          <a:lstStyle/>
          <a:p>
            <a:pPr marL="365125" indent="-255588" eaLnBrk="1" fontAlgn="auto" hangingPunct="1">
              <a:buFont typeface="Arial" pitchFamily="34" charset="0"/>
              <a:buChar char="•"/>
              <a:defRPr/>
            </a:pPr>
            <a:endParaRPr lang="en-US" altLang="zh-TW" sz="3600" b="1" dirty="0" smtClean="0">
              <a:solidFill>
                <a:srgbClr val="FF0066"/>
              </a:solidFill>
              <a:ea typeface="標楷體" pitchFamily="65" charset="-120"/>
              <a:cs typeface="+mn-cs"/>
            </a:endParaRPr>
          </a:p>
          <a:p>
            <a:pPr marL="365125" indent="-255588" eaLnBrk="1" fontAlgn="auto" hangingPunct="1">
              <a:buFont typeface="Arial" pitchFamily="34" charset="0"/>
              <a:buChar char="•"/>
              <a:defRPr/>
            </a:pPr>
            <a:r>
              <a:rPr lang="zh-TW" altLang="en-US" sz="3600" b="1" dirty="0" smtClean="0">
                <a:solidFill>
                  <a:srgbClr val="FF0066"/>
                </a:solidFill>
                <a:ea typeface="標楷體" pitchFamily="65" charset="-120"/>
                <a:cs typeface="+mn-cs"/>
              </a:rPr>
              <a:t>因為，真理藏於表象之下。</a:t>
            </a:r>
          </a:p>
          <a:p>
            <a:pPr marL="365125" indent="-255588" eaLnBrk="1" fontAlgn="auto" hangingPunct="1">
              <a:buFont typeface="Arial" pitchFamily="34" charset="0"/>
              <a:buChar char="•"/>
              <a:defRPr/>
            </a:pPr>
            <a:r>
              <a:rPr lang="zh-TW" altLang="en-US" sz="3600" b="1" dirty="0" smtClean="0">
                <a:solidFill>
                  <a:srgbClr val="FF0066"/>
                </a:solidFill>
                <a:ea typeface="標楷體" pitchFamily="65" charset="-120"/>
                <a:cs typeface="+mn-cs"/>
              </a:rPr>
              <a:t>因為，語言表面帶著荒謬。</a:t>
            </a:r>
          </a:p>
        </p:txBody>
      </p:sp>
      <p:pic>
        <p:nvPicPr>
          <p:cNvPr id="7" name="圖片 6" descr="500-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323528" y="822579"/>
            <a:ext cx="2468867" cy="3864476"/>
          </a:xfrm>
          <a:prstGeom prst="roundRect">
            <a:avLst/>
          </a:prstGeom>
          <a:ln>
            <a:solidFill>
              <a:schemeClr val="bg2"/>
            </a:solidFill>
          </a:ln>
        </p:spPr>
      </p:pic>
      <p:pic>
        <p:nvPicPr>
          <p:cNvPr id="33797" name="圖片 106" descr="icon_by-nc-sa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71775" y="4156075"/>
            <a:ext cx="7239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8" name="文字方塊 6"/>
          <p:cNvSpPr txBox="1">
            <a:spLocks noChangeArrowheads="1"/>
          </p:cNvSpPr>
          <p:nvPr/>
        </p:nvSpPr>
        <p:spPr bwMode="auto">
          <a:xfrm>
            <a:off x="2700338" y="4443413"/>
            <a:ext cx="11430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TW" altLang="en-US" sz="1000">
                <a:ea typeface="新細明體" charset="-120"/>
              </a:rPr>
              <a:t>台灣大學 苑舉正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00"/>
                            </p:stCondLst>
                            <p:childTnLst>
                              <p:par>
                                <p:cTn id="10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投影片編號版面配置區 2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73B5162-2078-4046-812A-07BC77182FEC}" type="slidenum">
              <a:rPr lang="zh-TW" altLang="en-US" smtClean="0"/>
              <a:pPr/>
              <a:t>2</a:t>
            </a:fld>
            <a:endParaRPr lang="en-US" altLang="zh-TW" smtClean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3825"/>
            <a:ext cx="8229600" cy="113982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TW" altLang="en-US" sz="3400" dirty="0" smtClean="0">
                <a:ea typeface="標楷體" pitchFamily="65" charset="-120"/>
                <a:cs typeface="+mj-cs"/>
              </a:rPr>
              <a:t>在蘇格拉底以前的希臘哲學家有六派，都是以發現自然的原則為主：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971550" y="1347788"/>
            <a:ext cx="5256213" cy="30956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TW" sz="2400" dirty="0" smtClean="0">
                <a:latin typeface="Times New Roman" pitchFamily="18" charset="0"/>
                <a:ea typeface="標楷體" pitchFamily="65" charset="-120"/>
              </a:rPr>
              <a:t>1. 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</a:rPr>
              <a:t>米勒司學派（</a:t>
            </a:r>
            <a:r>
              <a:rPr lang="en-US" altLang="zh-TW" sz="2400" dirty="0" err="1" smtClean="0">
                <a:latin typeface="Times New Roman" pitchFamily="18" charset="0"/>
                <a:ea typeface="標楷體" pitchFamily="65" charset="-120"/>
              </a:rPr>
              <a:t>Milesians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</a:rPr>
              <a:t>）</a:t>
            </a:r>
          </a:p>
          <a:p>
            <a:pPr>
              <a:defRPr/>
            </a:pPr>
            <a:r>
              <a:rPr lang="en-US" altLang="zh-TW" sz="2400" dirty="0" smtClean="0">
                <a:latin typeface="Times New Roman" pitchFamily="18" charset="0"/>
                <a:ea typeface="標楷體" pitchFamily="65" charset="-120"/>
              </a:rPr>
              <a:t>2.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</a:rPr>
              <a:t>畢達哥拉斯學派（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</a:rPr>
              <a:t>Pythagoreans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</a:rPr>
              <a:t>）</a:t>
            </a:r>
          </a:p>
          <a:p>
            <a:pPr>
              <a:defRPr/>
            </a:pPr>
            <a:r>
              <a:rPr lang="en-US" altLang="zh-TW" sz="2400" dirty="0" smtClean="0">
                <a:latin typeface="Times New Roman" pitchFamily="18" charset="0"/>
                <a:ea typeface="標楷體" pitchFamily="65" charset="-120"/>
              </a:rPr>
              <a:t>3.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</a:rPr>
              <a:t>愛菲斯學派（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</a:rPr>
              <a:t>Ephesians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</a:rPr>
              <a:t>）</a:t>
            </a:r>
          </a:p>
          <a:p>
            <a:pPr>
              <a:defRPr/>
            </a:pPr>
            <a:r>
              <a:rPr lang="en-US" altLang="zh-TW" sz="2400" dirty="0" smtClean="0">
                <a:latin typeface="Times New Roman" pitchFamily="18" charset="0"/>
                <a:ea typeface="標楷體" pitchFamily="65" charset="-120"/>
              </a:rPr>
              <a:t>4.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</a:rPr>
              <a:t>伊利亞學派（</a:t>
            </a:r>
            <a:r>
              <a:rPr lang="en-US" altLang="zh-TW" sz="2400" dirty="0" err="1" smtClean="0">
                <a:latin typeface="Times New Roman" pitchFamily="18" charset="0"/>
                <a:ea typeface="標楷體" pitchFamily="65" charset="-120"/>
              </a:rPr>
              <a:t>Eleatics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</a:rPr>
              <a:t>）</a:t>
            </a:r>
          </a:p>
          <a:p>
            <a:pPr>
              <a:defRPr/>
            </a:pPr>
            <a:r>
              <a:rPr lang="en-US" altLang="zh-TW" sz="2400" dirty="0" smtClean="0">
                <a:latin typeface="Times New Roman" pitchFamily="18" charset="0"/>
                <a:ea typeface="標楷體" pitchFamily="65" charset="-120"/>
              </a:rPr>
              <a:t>5.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</a:rPr>
              <a:t>多元學派（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</a:rPr>
              <a:t>Pluralists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</a:rPr>
              <a:t>）</a:t>
            </a:r>
          </a:p>
          <a:p>
            <a:pPr>
              <a:defRPr/>
            </a:pPr>
            <a:r>
              <a:rPr lang="en-US" altLang="zh-TW" sz="2400" dirty="0" smtClean="0">
                <a:latin typeface="Times New Roman" pitchFamily="18" charset="0"/>
                <a:ea typeface="標楷體" pitchFamily="65" charset="-120"/>
              </a:rPr>
              <a:t>6.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</a:rPr>
              <a:t>原子學派（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</a:rPr>
              <a:t>Atomists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</a:rPr>
              <a:t>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投影片編號版面配置區 2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6D5D44C-2170-4850-93C6-1512AA1D105A}" type="slidenum">
              <a:rPr lang="zh-TW" altLang="en-US" smtClean="0"/>
              <a:pPr/>
              <a:t>20</a:t>
            </a:fld>
            <a:endParaRPr lang="en-US" altLang="zh-TW" smtClean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8313" y="195263"/>
            <a:ext cx="8229600" cy="6858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zh-TW" altLang="en-US" sz="4000" b="1" dirty="0" smtClean="0">
                <a:ea typeface="標楷體" pitchFamily="65" charset="-120"/>
                <a:cs typeface="+mj-cs"/>
              </a:rPr>
              <a:t>蘇格拉底反詰法的意義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755650" y="987425"/>
            <a:ext cx="4614863" cy="398145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365125" indent="-255588" eaLnBrk="1" hangingPunct="1">
              <a:defRPr/>
            </a:pPr>
            <a:r>
              <a:rPr lang="zh-TW" altLang="en-US" sz="2600" smtClean="0">
                <a:latin typeface="標楷體" pitchFamily="65" charset="-120"/>
                <a:ea typeface="標楷體" pitchFamily="65" charset="-120"/>
              </a:rPr>
              <a:t>以問答為主要進行方式的蘇格拉底詰問法，使用</a:t>
            </a:r>
            <a:r>
              <a:rPr lang="zh-TW" altLang="en-US" sz="2600" smtClean="0">
                <a:solidFill>
                  <a:srgbClr val="FF0066"/>
                </a:solidFill>
                <a:latin typeface="標楷體" pitchFamily="65" charset="-120"/>
                <a:ea typeface="標楷體" pitchFamily="65" charset="-120"/>
              </a:rPr>
              <a:t>諷刺</a:t>
            </a:r>
            <a:r>
              <a:rPr lang="zh-TW" altLang="en-US" sz="2600" smtClean="0">
                <a:latin typeface="標楷體" pitchFamily="65" charset="-120"/>
                <a:ea typeface="標楷體" pitchFamily="65" charset="-120"/>
              </a:rPr>
              <a:t>的方法目的是為了能夠</a:t>
            </a:r>
            <a:r>
              <a:rPr lang="zh-TW" altLang="en-US" sz="2600" smtClean="0">
                <a:solidFill>
                  <a:srgbClr val="FF0066"/>
                </a:solidFill>
                <a:latin typeface="標楷體" pitchFamily="65" charset="-120"/>
                <a:ea typeface="標楷體" pitchFamily="65" charset="-120"/>
              </a:rPr>
              <a:t>深入語言</a:t>
            </a:r>
            <a:r>
              <a:rPr lang="zh-TW" altLang="en-US" sz="2600" smtClean="0">
                <a:latin typeface="標楷體" pitchFamily="65" charset="-120"/>
                <a:ea typeface="標楷體" pitchFamily="65" charset="-120"/>
              </a:rPr>
              <a:t>的本質，探討概念所指涉的對象，不是感覺中的印象，而是不斷深入思考的理解。</a:t>
            </a:r>
          </a:p>
          <a:p>
            <a:pPr marL="365125" indent="-255588" eaLnBrk="1" hangingPunct="1">
              <a:defRPr/>
            </a:pPr>
            <a:r>
              <a:rPr lang="zh-TW" altLang="en-US" sz="2600" smtClean="0">
                <a:latin typeface="標楷體" pitchFamily="65" charset="-120"/>
                <a:ea typeface="標楷體" pitchFamily="65" charset="-120"/>
              </a:rPr>
              <a:t>我們每一個人在對話過程中，自己都應該去面對自己因無知或者混淆所導致的事實。 </a:t>
            </a:r>
          </a:p>
        </p:txBody>
      </p:sp>
      <p:pic>
        <p:nvPicPr>
          <p:cNvPr id="7" name="圖片 6" descr="500-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12160" y="1059581"/>
            <a:ext cx="2412714" cy="3364769"/>
          </a:xfrm>
          <a:prstGeom prst="roundRect">
            <a:avLst/>
          </a:prstGeom>
        </p:spPr>
      </p:pic>
      <p:pic>
        <p:nvPicPr>
          <p:cNvPr id="34821" name="圖片 106" descr="icon_by-nc-sa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84888" y="4443413"/>
            <a:ext cx="7239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2" name="文字方塊 6"/>
          <p:cNvSpPr txBox="1">
            <a:spLocks noChangeArrowheads="1"/>
          </p:cNvSpPr>
          <p:nvPr/>
        </p:nvSpPr>
        <p:spPr bwMode="auto">
          <a:xfrm>
            <a:off x="6011863" y="4659313"/>
            <a:ext cx="11430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TW" altLang="en-US" sz="1000">
                <a:ea typeface="新細明體" charset="-120"/>
              </a:rPr>
              <a:t>台灣大學 苑舉正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投影片編號版面配置區 2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46F8EEA-A615-4014-9756-D5623075542B}" type="slidenum">
              <a:rPr lang="zh-TW" altLang="en-US" smtClean="0"/>
              <a:pPr/>
              <a:t>21</a:t>
            </a:fld>
            <a:endParaRPr lang="en-US" altLang="zh-TW" smtClean="0"/>
          </a:p>
        </p:txBody>
      </p:sp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485775" y="407988"/>
            <a:ext cx="7848600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zh-TW" altLang="zh-TW" sz="2200">
                <a:latin typeface="標楷體" pitchFamily="65" charset="-120"/>
                <a:ea typeface="標楷體" pitchFamily="65" charset="-120"/>
              </a:rPr>
              <a:t>	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　　蘇格拉底的審判與處死是他一生中最為後人所談及的「哲學議題」，也成為柏拉圖</a:t>
            </a:r>
            <a:r>
              <a:rPr lang="zh-TW" altLang="zh-TW" sz="2200">
                <a:latin typeface="標楷體" pitchFamily="65" charset="-120"/>
                <a:ea typeface="標楷體" pitchFamily="65" charset="-120"/>
              </a:rPr>
              <a:t>《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對話錄</a:t>
            </a:r>
            <a:r>
              <a:rPr lang="zh-TW" altLang="zh-TW" sz="2200">
                <a:latin typeface="標楷體" pitchFamily="65" charset="-120"/>
                <a:ea typeface="標楷體" pitchFamily="65" charset="-120"/>
              </a:rPr>
              <a:t>》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當中，有關蘇格拉底最重要的部分。依照柏拉圖的觀點，其實無論是審判或是處死都是「莫須有」罪名下所導致的結果，因此都是不正義的。蘇格拉底自己也在辯護中說，如果他放棄哲學，轉而回鄉處理私人事業的話，那麼他將免於受到審判的折磨。即是在被判死刑之後，蘇格拉底依然有機會在友人的資助下，逃離雅典。</a:t>
            </a:r>
          </a:p>
          <a:p>
            <a:pPr marL="342900" indent="-342900">
              <a:spcBef>
                <a:spcPct val="50000"/>
              </a:spcBef>
            </a:pP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　　　那麼，</a:t>
            </a:r>
            <a:r>
              <a:rPr lang="zh-TW" altLang="en-US" sz="22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為什麼他沒有選擇做出一般人多半會作的選擇呢？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這個問題的答案，不但構成柏拉圖</a:t>
            </a:r>
            <a:r>
              <a:rPr lang="zh-TW" altLang="zh-TW" sz="2200">
                <a:latin typeface="標楷體" pitchFamily="65" charset="-120"/>
                <a:ea typeface="標楷體" pitchFamily="65" charset="-120"/>
              </a:rPr>
              <a:t>《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對話錄</a:t>
            </a:r>
            <a:r>
              <a:rPr lang="zh-TW" altLang="zh-TW" sz="2200">
                <a:latin typeface="標楷體" pitchFamily="65" charset="-120"/>
                <a:ea typeface="標楷體" pitchFamily="65" charset="-120"/>
              </a:rPr>
              <a:t>》</a:t>
            </a:r>
            <a:r>
              <a:rPr lang="zh-TW" altLang="en-US" sz="2200">
                <a:latin typeface="標楷體" pitchFamily="65" charset="-120"/>
                <a:ea typeface="標楷體" pitchFamily="65" charset="-120"/>
              </a:rPr>
              <a:t>中多篇著作的討論主題，本身也因為涉及一個人如何看待生命中的理想與現實，成為西洋哲學中最具道德意義的議題。</a:t>
            </a:r>
            <a:r>
              <a:rPr lang="zh-TW" altLang="zh-TW" sz="2200">
                <a:latin typeface="標楷體" pitchFamily="65" charset="-120"/>
                <a:ea typeface="標楷體" pitchFamily="65" charset="-120"/>
              </a:rPr>
              <a:t> </a:t>
            </a:r>
            <a:endParaRPr lang="zh-TW" altLang="en-US" sz="2200"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投影片編號版面配置區 2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EFA9A08-5789-4A8E-8058-CE1E19D8F25B}" type="slidenum">
              <a:rPr lang="zh-TW" altLang="en-US" smtClean="0"/>
              <a:pPr/>
              <a:t>22</a:t>
            </a:fld>
            <a:endParaRPr lang="en-US" altLang="zh-TW" smtClean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468313" y="268288"/>
            <a:ext cx="8229600" cy="65087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zh-TW" altLang="en-US" sz="4000" dirty="0" smtClean="0">
                <a:ea typeface="標楷體" pitchFamily="65" charset="-120"/>
                <a:cs typeface="+mj-cs"/>
              </a:rPr>
              <a:t>蘇格拉底哲學之道德意義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idx="4294967295"/>
          </p:nvPr>
        </p:nvSpPr>
        <p:spPr>
          <a:xfrm>
            <a:off x="468313" y="1203325"/>
            <a:ext cx="8208962" cy="3455988"/>
          </a:xfrm>
        </p:spPr>
        <p:txBody>
          <a:bodyPr/>
          <a:lstStyle/>
          <a:p>
            <a:pPr marL="365125" indent="-255588" eaLnBrk="1" fontAlgn="auto" hangingPunct="1">
              <a:lnSpc>
                <a:spcPct val="90000"/>
              </a:lnSpc>
              <a:buFont typeface="Arial" pitchFamily="34" charset="0"/>
              <a:buChar char="•"/>
              <a:defRPr/>
            </a:pPr>
            <a:r>
              <a:rPr lang="en-US" altLang="zh-TW" sz="2400" dirty="0" smtClean="0">
                <a:latin typeface="Times New Roman" pitchFamily="18" charset="0"/>
                <a:ea typeface="標楷體" pitchFamily="65" charset="-120"/>
                <a:cs typeface="+mn-cs"/>
              </a:rPr>
              <a:t>1.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+mn-cs"/>
              </a:rPr>
              <a:t>想要活出有意義的生命，就必須檢驗生命的本質，實現生命的目的，堅持生命的</a:t>
            </a:r>
            <a:r>
              <a:rPr lang="zh-TW" altLang="en-US" sz="2400" dirty="0" smtClean="0">
                <a:solidFill>
                  <a:srgbClr val="FF0066"/>
                </a:solidFill>
                <a:latin typeface="Times New Roman" pitchFamily="18" charset="0"/>
                <a:ea typeface="標楷體" pitchFamily="65" charset="-120"/>
                <a:cs typeface="+mn-cs"/>
              </a:rPr>
              <a:t>理想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+mn-cs"/>
              </a:rPr>
              <a:t>。</a:t>
            </a:r>
          </a:p>
          <a:p>
            <a:pPr marL="365125" indent="-255588" eaLnBrk="1" fontAlgn="auto" hangingPunct="1">
              <a:lnSpc>
                <a:spcPct val="90000"/>
              </a:lnSpc>
              <a:buFont typeface="Arial" pitchFamily="34" charset="0"/>
              <a:buChar char="•"/>
              <a:defRPr/>
            </a:pPr>
            <a:r>
              <a:rPr lang="en-US" altLang="zh-TW" sz="2400" dirty="0" smtClean="0">
                <a:latin typeface="Times New Roman" pitchFamily="18" charset="0"/>
                <a:ea typeface="標楷體" pitchFamily="65" charset="-120"/>
                <a:cs typeface="+mn-cs"/>
              </a:rPr>
              <a:t>2.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+mn-cs"/>
              </a:rPr>
              <a:t>這些有關為什麼活著的問題，都不是個人主觀判斷的結果，而是客觀的原則，也正是思考的對象。</a:t>
            </a:r>
          </a:p>
          <a:p>
            <a:pPr marL="365125" indent="-255588" eaLnBrk="1" fontAlgn="auto" hangingPunct="1">
              <a:lnSpc>
                <a:spcPct val="90000"/>
              </a:lnSpc>
              <a:buFont typeface="Arial" pitchFamily="34" charset="0"/>
              <a:buChar char="•"/>
              <a:defRPr/>
            </a:pPr>
            <a:r>
              <a:rPr lang="en-US" altLang="zh-TW" sz="2400" dirty="0" smtClean="0">
                <a:latin typeface="Times New Roman" pitchFamily="18" charset="0"/>
                <a:ea typeface="標楷體" pitchFamily="65" charset="-120"/>
                <a:cs typeface="+mn-cs"/>
              </a:rPr>
              <a:t>3.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+mn-cs"/>
              </a:rPr>
              <a:t>人人從事於類似的哲學思考，皆可以從他們的內心中，感受到擁有真理的喜悅。</a:t>
            </a:r>
          </a:p>
          <a:p>
            <a:pPr marL="365125" indent="-255588" eaLnBrk="1" fontAlgn="auto" hangingPunct="1">
              <a:lnSpc>
                <a:spcPct val="90000"/>
              </a:lnSpc>
              <a:buFont typeface="Arial" pitchFamily="34" charset="0"/>
              <a:buChar char="•"/>
              <a:defRPr/>
            </a:pPr>
            <a:r>
              <a:rPr lang="en-US" altLang="zh-TW" sz="2400" dirty="0" smtClean="0">
                <a:latin typeface="Times New Roman" pitchFamily="18" charset="0"/>
                <a:ea typeface="標楷體" pitchFamily="65" charset="-120"/>
                <a:cs typeface="+mn-cs"/>
              </a:rPr>
              <a:t>4.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+mn-cs"/>
              </a:rPr>
              <a:t>如何從事哲學思考：提出問題、進行對話、啟發心靈、自我檢驗。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450"/>
                            </p:stCondLst>
                            <p:childTnLst>
                              <p:par>
                                <p:cTn id="16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150"/>
                            </p:stCondLst>
                            <p:childTnLst>
                              <p:par>
                                <p:cTn id="22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8450"/>
                            </p:stCondLst>
                            <p:childTnLst>
                              <p:par>
                                <p:cTn id="28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投影片編號版面配置區 2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A61DCFE-D05F-46D9-B22A-0C7CF363F766}" type="slidenum">
              <a:rPr lang="zh-TW" altLang="en-US" smtClean="0"/>
              <a:pPr/>
              <a:t>23</a:t>
            </a:fld>
            <a:endParaRPr lang="en-US" altLang="zh-TW" smtClean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8313" y="268288"/>
            <a:ext cx="8229600" cy="7175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TW" altLang="en-US" sz="4000" b="1" dirty="0" smtClean="0">
                <a:ea typeface="標楷體" pitchFamily="65" charset="-120"/>
                <a:cs typeface="+mj-cs"/>
              </a:rPr>
              <a:t>　　　　結論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95288" y="1492250"/>
            <a:ext cx="5472112" cy="2555875"/>
          </a:xfrm>
        </p:spPr>
        <p:txBody>
          <a:bodyPr/>
          <a:lstStyle/>
          <a:p>
            <a:pPr marL="365125" indent="-255588" eaLnBrk="1" fontAlgn="auto" hangingPunct="1">
              <a:buFont typeface="Arial" pitchFamily="34" charset="0"/>
              <a:buChar char="•"/>
              <a:defRPr/>
            </a:pPr>
            <a:r>
              <a:rPr lang="zh-TW" altLang="en-US" sz="2400" dirty="0" smtClean="0">
                <a:latin typeface="標楷體" pitchFamily="65" charset="-120"/>
                <a:ea typeface="標楷體" pitchFamily="65" charset="-120"/>
                <a:cs typeface="+mn-cs"/>
              </a:rPr>
              <a:t>作為西方哲學中探討人性本質最重要的一位位哲學家，蘇格拉底認為，</a:t>
            </a:r>
            <a:r>
              <a:rPr lang="zh-TW" altLang="en-US" sz="2400" dirty="0" smtClean="0">
                <a:solidFill>
                  <a:srgbClr val="FF0066"/>
                </a:solidFill>
                <a:latin typeface="標楷體" pitchFamily="65" charset="-120"/>
                <a:ea typeface="標楷體" pitchFamily="65" charset="-120"/>
                <a:cs typeface="+mn-cs"/>
              </a:rPr>
              <a:t>哲學是一個批判性的自我檢驗過程</a:t>
            </a:r>
            <a:r>
              <a:rPr lang="zh-TW" altLang="en-US" sz="2400" dirty="0" smtClean="0">
                <a:latin typeface="標楷體" pitchFamily="65" charset="-120"/>
                <a:ea typeface="標楷體" pitchFamily="65" charset="-120"/>
                <a:cs typeface="+mn-cs"/>
              </a:rPr>
              <a:t>，而從事這個檢驗的目的，是為了要能夠達成作判斷、選擇，以及行動的正確原則。 </a:t>
            </a:r>
          </a:p>
        </p:txBody>
      </p:sp>
      <p:pic>
        <p:nvPicPr>
          <p:cNvPr id="8" name="圖片 7" descr="500-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10443" y="555526"/>
            <a:ext cx="2738021" cy="3856705"/>
          </a:xfrm>
          <a:prstGeom prst="roundRect">
            <a:avLst/>
          </a:prstGeom>
          <a:ln>
            <a:solidFill>
              <a:schemeClr val="bg2"/>
            </a:solidFill>
          </a:ln>
        </p:spPr>
      </p:pic>
      <p:pic>
        <p:nvPicPr>
          <p:cNvPr id="37893" name="圖片 106" descr="icon_by-nc-sa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1863" y="4157663"/>
            <a:ext cx="7239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標題 1"/>
          <p:cNvSpPr>
            <a:spLocks noGrp="1"/>
          </p:cNvSpPr>
          <p:nvPr>
            <p:ph type="title"/>
          </p:nvPr>
        </p:nvSpPr>
        <p:spPr>
          <a:xfrm>
            <a:off x="611188" y="123825"/>
            <a:ext cx="7924800" cy="504825"/>
          </a:xfrm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zh-TW" altLang="en-US" sz="2600" cap="none" dirty="0" smtClean="0">
                <a:latin typeface="標楷體" pitchFamily="65" charset="-120"/>
                <a:ea typeface="標楷體" pitchFamily="65" charset="-120"/>
                <a:cs typeface="Trebuchet MS" pitchFamily="34" charset="0"/>
              </a:rPr>
              <a:t>版權聲明</a:t>
            </a:r>
          </a:p>
        </p:txBody>
      </p:sp>
      <p:sp>
        <p:nvSpPr>
          <p:cNvPr id="38914" name="投影片編號版面配置區 4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9377083-5A67-4402-A504-86939A5257E0}" type="slidenum">
              <a:rPr lang="zh-TW" altLang="en-US" smtClean="0">
                <a:latin typeface="標楷體" pitchFamily="65" charset="-120"/>
                <a:ea typeface="標楷體" pitchFamily="65" charset="-120"/>
              </a:rPr>
              <a:pPr/>
              <a:t>24</a:t>
            </a:fld>
            <a:endParaRPr lang="en-US" altLang="zh-TW" smtClean="0">
              <a:latin typeface="標楷體" pitchFamily="65" charset="-120"/>
              <a:ea typeface="標楷體" pitchFamily="65" charset="-120"/>
            </a:endParaRPr>
          </a:p>
        </p:txBody>
      </p:sp>
      <p:graphicFrame>
        <p:nvGraphicFramePr>
          <p:cNvPr id="38966" name="Group 54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288980517"/>
              </p:ext>
            </p:extLst>
          </p:nvPr>
        </p:nvGraphicFramePr>
        <p:xfrm>
          <a:off x="900113" y="820738"/>
          <a:ext cx="7124700" cy="3638234"/>
        </p:xfrm>
        <a:graphic>
          <a:graphicData uri="http://schemas.openxmlformats.org/drawingml/2006/table">
            <a:tbl>
              <a:tblPr/>
              <a:tblGrid>
                <a:gridCol w="754062"/>
                <a:gridCol w="720725"/>
                <a:gridCol w="1150938"/>
                <a:gridCol w="4498975"/>
              </a:tblGrid>
              <a:tr h="382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頁碼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作品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版權圖示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來源</a:t>
                      </a:r>
                      <a:r>
                        <a:rPr kumimoji="0" lang="en-US" altLang="zh-TW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/</a:t>
                      </a:r>
                      <a:r>
                        <a:rPr kumimoji="0" lang="zh-TW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作者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5762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1-28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zh-TW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新細明體" charset="-120"/>
                          <a:ea typeface="新細明體" charset="-120"/>
                          <a:cs typeface="微軟正黑體"/>
                        </a:rPr>
                        <a:t>本作品轉載自</a:t>
                      </a:r>
                      <a:r>
                        <a:rPr kumimoji="0" lang="en-US" altLang="zh-TW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新細明體" charset="-120"/>
                          <a:ea typeface="新細明體" charset="-120"/>
                          <a:cs typeface="微軟正黑體"/>
                        </a:rPr>
                        <a:t>Microsoft Office 2007</a:t>
                      </a:r>
                      <a:r>
                        <a:rPr kumimoji="0" lang="zh-TW" altLang="zh-TW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新細明體" charset="-120"/>
                          <a:ea typeface="新細明體" charset="-120"/>
                          <a:cs typeface="微軟正黑體"/>
                        </a:rPr>
                        <a:t>多媒體藝廊，依據</a:t>
                      </a:r>
                      <a:r>
                        <a:rPr kumimoji="0" lang="en-US" altLang="zh-TW" sz="1000" b="0" i="0" u="sng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新細明體" charset="-120"/>
                          <a:ea typeface="新細明體" charset="-120"/>
                          <a:cs typeface="微軟正黑體"/>
                          <a:hlinkClick r:id="rId2"/>
                        </a:rPr>
                        <a:t>Microsoft服務合約</a:t>
                      </a:r>
                      <a:r>
                        <a:rPr kumimoji="0" lang="zh-TW" altLang="zh-TW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新細明體" charset="-120"/>
                          <a:ea typeface="新細明體" charset="-120"/>
                          <a:cs typeface="微軟正黑體"/>
                        </a:rPr>
                        <a:t>及著作權法第</a:t>
                      </a:r>
                      <a:r>
                        <a:rPr kumimoji="0" lang="en-US" altLang="zh-TW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新細明體" charset="-120"/>
                          <a:ea typeface="新細明體" charset="-120"/>
                          <a:cs typeface="微軟正黑體"/>
                        </a:rPr>
                        <a:t>46</a:t>
                      </a:r>
                      <a:r>
                        <a:rPr kumimoji="0" lang="zh-TW" altLang="zh-TW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新細明體" charset="-120"/>
                          <a:ea typeface="新細明體" charset="-120"/>
                          <a:cs typeface="微軟正黑體"/>
                        </a:rPr>
                        <a:t>、</a:t>
                      </a:r>
                      <a:r>
                        <a:rPr kumimoji="0" lang="en-US" altLang="zh-TW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新細明體" charset="-120"/>
                          <a:ea typeface="新細明體" charset="-120"/>
                          <a:cs typeface="微軟正黑體"/>
                        </a:rPr>
                        <a:t>52</a:t>
                      </a:r>
                      <a:r>
                        <a:rPr kumimoji="0" lang="zh-TW" altLang="zh-TW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新細明體" charset="-120"/>
                          <a:ea typeface="新細明體" charset="-120"/>
                          <a:cs typeface="微軟正黑體"/>
                        </a:rPr>
                        <a:t>、</a:t>
                      </a:r>
                      <a:r>
                        <a:rPr kumimoji="0" lang="en-US" altLang="zh-TW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新細明體" charset="-120"/>
                          <a:ea typeface="新細明體" charset="-120"/>
                          <a:cs typeface="微軟正黑體"/>
                        </a:rPr>
                        <a:t>65</a:t>
                      </a:r>
                      <a:r>
                        <a:rPr kumimoji="0" lang="zh-TW" altLang="zh-TW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新細明體" charset="-120"/>
                          <a:ea typeface="新細明體" charset="-120"/>
                          <a:cs typeface="微軟正黑體"/>
                        </a:rPr>
                        <a:t>條合理使用</a:t>
                      </a:r>
                      <a:endParaRPr kumimoji="0" lang="zh-TW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新細明體" charset="-120"/>
                        <a:ea typeface="新細明體" charset="-120"/>
                        <a:cs typeface="微軟正黑體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</a:tr>
              <a:tr h="5762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１</a:t>
                      </a:r>
                      <a:endParaRPr kumimoji="0" lang="en-US" altLang="zh-TW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wikipedia</a:t>
                      </a:r>
                      <a:r>
                        <a:rPr kumimoji="0" lang="zh-TW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，</a:t>
                      </a: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Photograph by Greg O‘Beirne.</a:t>
                      </a:r>
                      <a:r>
                        <a:rPr kumimoji="0" lang="zh-TW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，</a:t>
                      </a: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Cropped by User:Tomisti</a:t>
                      </a:r>
                      <a:r>
                        <a:rPr kumimoji="0" lang="zh-TW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，本作品轉載自</a:t>
                      </a: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  <a:hlinkClick r:id="rId3"/>
                        </a:rPr>
                        <a:t>http://en.wikipedia.org/wiki/File:UWASocrates_gobeirne_cropped.jpg</a:t>
                      </a:r>
                      <a:r>
                        <a:rPr kumimoji="0" lang="zh-TW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，</a:t>
                      </a:r>
                      <a:endParaRPr kumimoji="0" lang="en-US" altLang="zh-TW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itchFamily="34" charset="0"/>
                        <a:ea typeface="微軟正黑體"/>
                        <a:cs typeface="微軟正黑體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瀏覽日期：</a:t>
                      </a: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2012/9/28</a:t>
                      </a:r>
                      <a:r>
                        <a:rPr kumimoji="0" lang="zh-TW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。本作品採取</a:t>
                      </a:r>
                      <a:r>
                        <a:rPr kumimoji="0" lang="zh-TW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  <a:hlinkClick r:id="rId4"/>
                        </a:rPr>
                        <a:t>創用</a:t>
                      </a: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  <a:hlinkClick r:id="rId4"/>
                        </a:rPr>
                        <a:t>CC</a:t>
                      </a:r>
                      <a:r>
                        <a:rPr kumimoji="0" lang="zh-TW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  <a:hlinkClick r:id="rId4"/>
                        </a:rPr>
                        <a:t>「姓名標示－相同方式分享」</a:t>
                      </a: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  <a:hlinkClick r:id="rId4"/>
                        </a:rPr>
                        <a:t>3.0</a:t>
                      </a:r>
                      <a:r>
                        <a:rPr kumimoji="0" lang="zh-TW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  <a:hlinkClick r:id="rId4"/>
                        </a:rPr>
                        <a:t>版</a:t>
                      </a:r>
                      <a:r>
                        <a:rPr kumimoji="0" lang="zh-TW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授權釋出。 </a:t>
                      </a:r>
                      <a:endParaRPr kumimoji="0" lang="en-US" altLang="zh-TW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itchFamily="34" charset="0"/>
                        <a:ea typeface="微軟正黑體"/>
                        <a:cs typeface="微軟正黑體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</a:tr>
              <a:tr h="5762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Wikimedia Commons </a:t>
                      </a:r>
                      <a:r>
                        <a:rPr kumimoji="0" lang="zh-TW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微軟正黑體"/>
                          <a:cs typeface="微軟正黑體"/>
                        </a:rPr>
                        <a:t>，作品名稱</a:t>
                      </a: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微軟正黑體"/>
                          <a:cs typeface="微軟正黑體"/>
                          <a:hlinkClick r:id="rId5"/>
                        </a:rPr>
                        <a:t>Pythagorean</a:t>
                      </a:r>
                      <a:r>
                        <a:rPr kumimoji="0" lang="zh-TW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微軟正黑體"/>
                          <a:cs typeface="微軟正黑體"/>
                        </a:rPr>
                        <a:t>，</a:t>
                      </a:r>
                      <a:r>
                        <a:rPr kumimoji="0" lang="zh-TW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作者</a:t>
                      </a: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Wapcaplet</a:t>
                      </a:r>
                      <a:r>
                        <a:rPr kumimoji="0" lang="zh-TW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，</a:t>
                      </a:r>
                      <a:endParaRPr kumimoji="0" lang="en-US" altLang="zh-TW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ea typeface="微軟正黑體"/>
                        <a:cs typeface="微軟正黑體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微軟正黑體"/>
                          <a:cs typeface="微軟正黑體"/>
                        </a:rPr>
                        <a:t>本作品載自</a:t>
                      </a: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微軟正黑體"/>
                          <a:cs typeface="微軟正黑體"/>
                          <a:hlinkClick r:id="rId5"/>
                        </a:rPr>
                        <a:t>ttp://commons.wikimedia.org/wiki/File:Pythagorean.svg</a:t>
                      </a:r>
                      <a:r>
                        <a:rPr kumimoji="0" lang="zh-TW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微軟正黑體"/>
                          <a:cs typeface="微軟正黑體"/>
                        </a:rPr>
                        <a:t>，瀏覽日期</a:t>
                      </a: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微軟正黑體"/>
                          <a:cs typeface="微軟正黑體"/>
                        </a:rPr>
                        <a:t>2012/09/17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</a:tr>
              <a:tr h="647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Wikimedia Commons </a:t>
                      </a:r>
                      <a:r>
                        <a:rPr kumimoji="0" lang="zh-TW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微軟正黑體"/>
                          <a:cs typeface="微軟正黑體"/>
                        </a:rPr>
                        <a:t>，作品名稱</a:t>
                      </a: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微軟正黑體"/>
                          <a:cs typeface="微軟正黑體"/>
                          <a:hlinkClick r:id="rId6"/>
                        </a:rPr>
                        <a:t>Pythagoras_with_bells</a:t>
                      </a:r>
                      <a:r>
                        <a:rPr kumimoji="0" lang="zh-TW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微軟正黑體"/>
                          <a:cs typeface="微軟正黑體"/>
                        </a:rPr>
                        <a:t>，</a:t>
                      </a:r>
                      <a:r>
                        <a:rPr kumimoji="0" lang="zh-TW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作者</a:t>
                      </a: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Franchino Gaffurio </a:t>
                      </a:r>
                      <a:r>
                        <a:rPr kumimoji="0" lang="zh-TW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，</a:t>
                      </a:r>
                      <a:r>
                        <a:rPr kumimoji="0" lang="zh-TW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微軟正黑體"/>
                          <a:cs typeface="微軟正黑體"/>
                        </a:rPr>
                        <a:t>本作品載自</a:t>
                      </a: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微軟正黑體"/>
                          <a:cs typeface="微軟正黑體"/>
                          <a:hlinkClick r:id="rId6"/>
                        </a:rPr>
                        <a:t>http://commons.wikimedia.org/wiki/File:Pythagoras_with_bells.png</a:t>
                      </a:r>
                      <a:r>
                        <a:rPr kumimoji="0" lang="zh-TW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微軟正黑體"/>
                          <a:cs typeface="微軟正黑體"/>
                        </a:rPr>
                        <a:t>，瀏覽日期</a:t>
                      </a: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微軟正黑體"/>
                          <a:cs typeface="微軟正黑體"/>
                        </a:rPr>
                        <a:t>2012/09/17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4F4"/>
                    </a:solidFill>
                  </a:tcPr>
                </a:tc>
              </a:tr>
              <a:tr h="647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Wikimedia Commons </a:t>
                      </a:r>
                      <a:r>
                        <a:rPr kumimoji="0" lang="zh-TW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微軟正黑體"/>
                          <a:cs typeface="微軟正黑體"/>
                        </a:rPr>
                        <a:t>，</a:t>
                      </a:r>
                      <a:r>
                        <a:rPr kumimoji="0" lang="zh-TW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作者</a:t>
                      </a: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Einar Helland Berger</a:t>
                      </a:r>
                      <a:r>
                        <a:rPr kumimoji="0" lang="zh-TW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，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微軟正黑體"/>
                          <a:cs typeface="微軟正黑體"/>
                        </a:rPr>
                        <a:t>本作品載自</a:t>
                      </a: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微軟正黑體"/>
                          <a:cs typeface="微軟正黑體"/>
                          <a:hlinkClick r:id="rId7"/>
                        </a:rPr>
                        <a:t>http://commons.wikimedia.org/wiki/File:Et_baal.jpg</a:t>
                      </a:r>
                      <a:r>
                        <a:rPr kumimoji="0" lang="zh-TW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微軟正黑體"/>
                          <a:cs typeface="微軟正黑體"/>
                        </a:rPr>
                        <a:t>，</a:t>
                      </a:r>
                      <a:endParaRPr kumimoji="0" lang="en-US" altLang="zh-TW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ea typeface="微軟正黑體"/>
                        <a:cs typeface="微軟正黑體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本作品採取</a:t>
                      </a:r>
                      <a:r>
                        <a:rPr kumimoji="0" lang="zh-TW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  <a:hlinkClick r:id="rId8"/>
                        </a:rPr>
                        <a:t>創用</a:t>
                      </a: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  <a:hlinkClick r:id="rId8"/>
                        </a:rPr>
                        <a:t>CC</a:t>
                      </a:r>
                      <a:r>
                        <a:rPr kumimoji="0" lang="zh-TW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  <a:hlinkClick r:id="rId8"/>
                        </a:rPr>
                        <a:t>「姓名標示</a:t>
                      </a: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  <a:hlinkClick r:id="rId8"/>
                        </a:rPr>
                        <a:t>-</a:t>
                      </a:r>
                      <a:r>
                        <a:rPr kumimoji="0" lang="zh-TW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  <a:hlinkClick r:id="rId8"/>
                        </a:rPr>
                        <a:t>相同方式分享」</a:t>
                      </a: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2.5</a:t>
                      </a:r>
                      <a:r>
                        <a:rPr kumimoji="0" lang="zh-TW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  <a:hlinkClick r:id="rId8"/>
                        </a:rPr>
                        <a:t>版</a:t>
                      </a:r>
                      <a:r>
                        <a:rPr kumimoji="0" lang="zh-TW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授權釋出。</a:t>
                      </a:r>
                      <a:endParaRPr kumimoji="0" lang="en-US" altLang="zh-TW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ea typeface="微軟正黑體"/>
                        <a:cs typeface="微軟正黑體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微軟正黑體"/>
                          <a:cs typeface="微軟正黑體"/>
                        </a:rPr>
                        <a:t>瀏覽日期</a:t>
                      </a: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微軟正黑體"/>
                          <a:cs typeface="微軟正黑體"/>
                        </a:rPr>
                        <a:t>2012/09/17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</a:tr>
            </a:tbl>
          </a:graphicData>
        </a:graphic>
      </p:graphicFrame>
      <p:pic>
        <p:nvPicPr>
          <p:cNvPr id="38952" name="Picture 51" descr="File:Pythagorean.svg">
            <a:hlinkClick r:id="rId9"/>
          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708150" y="2624138"/>
            <a:ext cx="6492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53" name="Picture 22" descr="\\140.112.59.229\資源平台\資源平台\版權\版權ICON與範例\GNU.png">
            <a:hlinkClick r:id="rId11"/>
          </p:cNvPr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838450" y="2716213"/>
            <a:ext cx="293688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54" name="Picture 59" descr="File:Pythagoras with bells.png">
            <a:hlinkClick r:id="rId13"/>
          </p:cNvPr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1763713" y="3148013"/>
            <a:ext cx="576262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55" name="Picture 19" descr="\\140.112.59.229\資源平台\資源平台\版權\版權ICON與範例\64px-PD-icon_svg.png">
            <a:hlinkClick r:id="rId11"/>
          </p:cNvPr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2843213" y="3376613"/>
            <a:ext cx="27463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56" name="Picture 7" descr="\\140.112.59.229\資源平台\資源平台\版權\版權ICON與範例\Creative Commens台灣2.5\icon_by-sa.tiff">
            <a:hlinkClick r:id="rId16"/>
          </p:cNvPr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2627313" y="3993357"/>
            <a:ext cx="720725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57" name="Picture 75" descr="File:Et baal.jpg">
            <a:hlinkClick r:id="rId18"/>
          </p:cNvPr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1802493" y="3831431"/>
            <a:ext cx="43180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58" name="Picture 77">
            <a:hlinkClick r:id="rId20"/>
          </p:cNvPr>
          <p:cNvPicPr>
            <a:picLocks noChangeAspect="1" noChangeArrowheads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2843213" y="1403350"/>
            <a:ext cx="257175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59" name="Picture 2"/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1757363" y="1289050"/>
            <a:ext cx="600075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60" name="Picture 4" descr="File:UWASocrates gobeirne cropped.jpg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1673225" y="1900238"/>
            <a:ext cx="719138" cy="45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61" name="Picture 2">
            <a:hlinkClick r:id="rId4"/>
          </p:cNvPr>
          <p:cNvPicPr>
            <a:picLocks noChangeAspect="1" noChangeArrowheads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2709863" y="1985963"/>
            <a:ext cx="4937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/>
          </p:cNvSpPr>
          <p:nvPr>
            <p:ph type="title"/>
          </p:nvPr>
        </p:nvSpPr>
        <p:spPr>
          <a:xfrm>
            <a:off x="542924" y="267494"/>
            <a:ext cx="7924800" cy="365125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zh-TW" altLang="en-US" dirty="0" smtClean="0">
                <a:latin typeface="標楷體" pitchFamily="65" charset="-120"/>
                <a:ea typeface="標楷體" pitchFamily="65" charset="-120"/>
                <a:cs typeface="Trebuchet MS" pitchFamily="34" charset="0"/>
              </a:rPr>
              <a:t>版權聲明</a:t>
            </a:r>
          </a:p>
        </p:txBody>
      </p:sp>
      <p:graphicFrame>
        <p:nvGraphicFramePr>
          <p:cNvPr id="40013" name="Group 77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952789805"/>
              </p:ext>
            </p:extLst>
          </p:nvPr>
        </p:nvGraphicFramePr>
        <p:xfrm>
          <a:off x="792223" y="683418"/>
          <a:ext cx="7124700" cy="3507423"/>
        </p:xfrm>
        <a:graphic>
          <a:graphicData uri="http://schemas.openxmlformats.org/drawingml/2006/table">
            <a:tbl>
              <a:tblPr/>
              <a:tblGrid>
                <a:gridCol w="754063"/>
                <a:gridCol w="720725"/>
                <a:gridCol w="1150937"/>
                <a:gridCol w="4498975"/>
              </a:tblGrid>
              <a:tr h="431800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頁碼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作品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版權圖示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來源</a:t>
                      </a:r>
                      <a:r>
                        <a:rPr kumimoji="0" lang="en-US" altLang="zh-TW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/</a:t>
                      </a:r>
                      <a:r>
                        <a:rPr kumimoji="0" lang="zh-TW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作者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531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Wikimedia Commons </a:t>
                      </a:r>
                      <a:r>
                        <a:rPr kumimoji="0" lang="zh-TW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微軟正黑體"/>
                          <a:cs typeface="微軟正黑體"/>
                        </a:rPr>
                        <a:t>，作者：</a:t>
                      </a: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Raphael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  <a:hlinkClick r:id="rId2"/>
                        </a:rPr>
                        <a:t>http://commons.wikimedia.org/wiki/File:Heraklit.jpeg</a:t>
                      </a:r>
                      <a:endParaRPr kumimoji="0" lang="en-US" altLang="zh-TW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itchFamily="34" charset="0"/>
                        <a:ea typeface="微軟正黑體"/>
                        <a:cs typeface="微軟正黑體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瀏覽日期：</a:t>
                      </a: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2012/10/09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</a:tr>
              <a:tr h="531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Wikimedia Commons </a:t>
                      </a:r>
                      <a:r>
                        <a:rPr kumimoji="0" lang="zh-TW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微軟正黑體"/>
                          <a:cs typeface="微軟正黑體"/>
                        </a:rPr>
                        <a:t>，作者：</a:t>
                      </a: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微軟正黑體"/>
                          <a:cs typeface="微軟正黑體"/>
                        </a:rPr>
                        <a:t>Pasicles</a:t>
                      </a:r>
                      <a:r>
                        <a:rPr kumimoji="0" lang="zh-TW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微軟正黑體"/>
                          <a:cs typeface="微軟正黑體"/>
                        </a:rPr>
                        <a:t>，本作品載自</a:t>
                      </a: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微軟正黑體"/>
                          <a:cs typeface="微軟正黑體"/>
                          <a:hlinkClick r:id="rId3"/>
                        </a:rPr>
                        <a:t>http://commons.wikimedia.org/wiki/File:Xenophanes_in_Thomas_Stanley_History_of_Philosophy.jpg</a:t>
                      </a:r>
                      <a:r>
                        <a:rPr kumimoji="0" lang="zh-TW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微軟正黑體"/>
                          <a:cs typeface="微軟正黑體"/>
                          <a:hlinkClick r:id="rId3"/>
                        </a:rPr>
                        <a:t>，瀏覽日期</a:t>
                      </a: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微軟正黑體"/>
                          <a:cs typeface="微軟正黑體"/>
                          <a:hlinkClick r:id="rId3"/>
                        </a:rPr>
                        <a:t>2012/09/17</a:t>
                      </a:r>
                      <a:endParaRPr kumimoji="0" lang="en-US" altLang="zh-TW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ea typeface="微軟正黑體"/>
                        <a:cs typeface="微軟正黑體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</a:tr>
              <a:tr h="53181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Wikimedia Commons</a:t>
                      </a:r>
                      <a:r>
                        <a:rPr kumimoji="0" lang="zh-TW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，作者：</a:t>
                      </a:r>
                      <a:r>
                        <a:rPr kumimoji="0" lang="en-US" altLang="zh-TW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Unknown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本作品載自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  <a:hlinkClick r:id="rId4"/>
                        </a:rPr>
                        <a:t>http://commons.wikimedia.org/wiki/File:Parmenides.jpg</a:t>
                      </a:r>
                      <a:endParaRPr kumimoji="0" lang="en-US" altLang="zh-TW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itchFamily="34" charset="0"/>
                        <a:ea typeface="微軟正黑體"/>
                        <a:cs typeface="微軟正黑體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瀏覽日期：</a:t>
                      </a:r>
                      <a:r>
                        <a:rPr kumimoji="0" lang="en-US" altLang="zh-TW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2012/10/09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</a:tr>
              <a:tr h="53181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Wikimedia Commons </a:t>
                      </a:r>
                      <a:r>
                        <a:rPr kumimoji="0" lang="zh-TW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微軟正黑體"/>
                          <a:cs typeface="微軟正黑體"/>
                        </a:rPr>
                        <a:t>，作者：</a:t>
                      </a: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微軟正黑體"/>
                          <a:cs typeface="微軟正黑體"/>
                        </a:rPr>
                        <a:t>Pasicles</a:t>
                      </a:r>
                      <a:r>
                        <a:rPr kumimoji="0" lang="zh-TW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微軟正黑體"/>
                          <a:cs typeface="微軟正黑體"/>
                        </a:rPr>
                        <a:t>，本作品載自</a:t>
                      </a: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微軟正黑體"/>
                          <a:cs typeface="微軟正黑體"/>
                          <a:hlinkClick r:id="rId5"/>
                        </a:rPr>
                        <a:t>http://commons.wikimedia.org/wiki/File:Empedocles_in_Thomas_Stanley_History_of_Philosophy.jpg</a:t>
                      </a:r>
                      <a:r>
                        <a:rPr kumimoji="0" lang="zh-TW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微軟正黑體"/>
                          <a:cs typeface="微軟正黑體"/>
                        </a:rPr>
                        <a:t>，瀏覽日期</a:t>
                      </a: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微軟正黑體"/>
                          <a:cs typeface="微軟正黑體"/>
                        </a:rPr>
                        <a:t>2012/09/17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</a:tr>
              <a:tr h="72866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Wikimedia Commons </a:t>
                      </a:r>
                      <a:r>
                        <a:rPr kumimoji="0" lang="zh-TW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微軟正黑體"/>
                          <a:cs typeface="微軟正黑體"/>
                        </a:rPr>
                        <a:t>，作品名稱</a:t>
                      </a:r>
                      <a:r>
                        <a:rPr kumimoji="0" lang="en-US" altLang="zh-TW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微軟正黑體"/>
                          <a:cs typeface="微軟正黑體"/>
                          <a:hlinkClick r:id="rId6"/>
                        </a:rPr>
                        <a:t>Leucippe</a:t>
                      </a:r>
                      <a:r>
                        <a:rPr kumimoji="0" lang="zh-TW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微軟正黑體"/>
                          <a:cs typeface="微軟正黑體"/>
                        </a:rPr>
                        <a:t>，</a:t>
                      </a:r>
                      <a:r>
                        <a:rPr kumimoji="0" lang="zh-TW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作者</a:t>
                      </a:r>
                      <a:r>
                        <a:rPr kumimoji="0" lang="en-US" altLang="zh-TW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Giuseppe Antonio </a:t>
                      </a:r>
                      <a:r>
                        <a:rPr kumimoji="0" lang="en-US" altLang="zh-TW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Petrin</a:t>
                      </a:r>
                      <a:r>
                        <a:rPr kumimoji="0" lang="zh-TW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，</a:t>
                      </a:r>
                      <a:r>
                        <a:rPr kumimoji="0" lang="en-US" altLang="zh-TW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i</a:t>
                      </a:r>
                      <a:r>
                        <a:rPr kumimoji="0" lang="zh-TW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微軟正黑體"/>
                          <a:cs typeface="微軟正黑體"/>
                        </a:rPr>
                        <a:t>本作品載自</a:t>
                      </a:r>
                      <a:r>
                        <a:rPr kumimoji="0" lang="en-US" altLang="zh-TW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微軟正黑體"/>
                          <a:cs typeface="微軟正黑體"/>
                          <a:hlinkClick r:id="rId6"/>
                        </a:rPr>
                        <a:t>http://commons.wikimedia.org/wiki/File:Leucippe_(portrait).jpg</a:t>
                      </a:r>
                      <a:endParaRPr kumimoji="0" lang="en-US" altLang="zh-TW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ea typeface="微軟正黑體"/>
                        <a:cs typeface="微軟正黑體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微軟正黑體"/>
                          <a:cs typeface="微軟正黑體"/>
                        </a:rPr>
                        <a:t>瀏覽日期</a:t>
                      </a:r>
                      <a:r>
                        <a:rPr kumimoji="0" lang="en-US" altLang="zh-TW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微軟正黑體"/>
                          <a:cs typeface="微軟正黑體"/>
                        </a:rPr>
                        <a:t>2012/09/17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4F4"/>
                    </a:solidFill>
                  </a:tcPr>
                </a:tc>
              </a:tr>
            </a:tbl>
          </a:graphicData>
        </a:graphic>
      </p:graphicFrame>
      <p:sp>
        <p:nvSpPr>
          <p:cNvPr id="39970" name="Rectangle 111"/>
          <p:cNvSpPr>
            <a:spLocks noChangeArrowheads="1"/>
          </p:cNvSpPr>
          <p:nvPr/>
        </p:nvSpPr>
        <p:spPr bwMode="auto">
          <a:xfrm rot="10800000" flipV="1">
            <a:off x="323850" y="4371975"/>
            <a:ext cx="4381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fld id="{AB56EDE5-3C26-45FA-B09C-4C557F8A7B8A}" type="slidenum">
              <a:rPr kumimoji="0" lang="zh-TW" altLang="en-US">
                <a:solidFill>
                  <a:srgbClr val="FFFFFF"/>
                </a:solidFill>
                <a:ea typeface="新細明體" charset="-120"/>
              </a:rPr>
              <a:pPr/>
              <a:t>25</a:t>
            </a:fld>
            <a:endParaRPr kumimoji="0" lang="en-US" altLang="zh-TW">
              <a:solidFill>
                <a:srgbClr val="FFFFFF"/>
              </a:solidFill>
              <a:ea typeface="新細明體" charset="-120"/>
            </a:endParaRPr>
          </a:p>
        </p:txBody>
      </p:sp>
      <p:pic>
        <p:nvPicPr>
          <p:cNvPr id="39971" name="Picture 112" descr="File:Empedocles in Thomas Stanley History of Philosophy.jpg">
            <a:hlinkClick r:id="rId7"/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744299" y="2916170"/>
            <a:ext cx="334963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72" name="Picture 19" descr="\\140.112.59.229\資源平台\資源平台\版權\版權ICON與範例\64px-PD-icon_svg.png">
            <a:hlinkClick r:id="rId9"/>
          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627313" y="3030469"/>
            <a:ext cx="27463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73" name="Picture 118" descr="File:Leucippe (portrait).jpg">
            <a:hlinkClick r:id="rId11"/>
          </p:cNvPr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1660659" y="3516585"/>
            <a:ext cx="466725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74" name="Picture 19" descr="\\140.112.59.229\資源平台\資源平台\版權\版權ICON與範例\64px-PD-icon_svg.png">
            <a:hlinkClick r:id="rId9"/>
          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635681" y="3667397"/>
            <a:ext cx="27463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77" name="Picture 77" descr="File:Xenophanes in Thomas Stanley History of Philosophy.jpg">
            <a:hlinkClick r:id="rId13"/>
          </p:cNvPr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1731599" y="1665361"/>
            <a:ext cx="347663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78" name="Picture 19" descr="\\140.112.59.229\資源平台\資源平台\版權\版權ICON與範例\64px-PD-icon_svg.png">
            <a:hlinkClick r:id="rId9"/>
          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674870" y="1779662"/>
            <a:ext cx="27463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94" name="Picture 19" descr="\\140.112.59.229\資源平台\資源平台\版權\版權ICON與範例\64px-PD-icon_svg.png">
            <a:hlinkClick r:id="rId9"/>
          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670175" y="1173956"/>
            <a:ext cx="27463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95" name="Picture 59" descr="File:Heraklit.jpeg">
            <a:hlinkClick r:id="rId15"/>
          </p:cNvPr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1692275" y="1130821"/>
            <a:ext cx="376238" cy="504825"/>
          </a:xfrm>
          <a:prstGeom prst="rect">
            <a:avLst/>
          </a:prstGeom>
          <a:noFill/>
        </p:spPr>
      </p:pic>
      <p:pic>
        <p:nvPicPr>
          <p:cNvPr id="40008" name="Picture 72" descr="File:Parmenides.jpg">
            <a:hlinkClick r:id="rId17"/>
          </p:cNvPr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1742348" y="2282825"/>
            <a:ext cx="387350" cy="504825"/>
          </a:xfrm>
          <a:prstGeom prst="rect">
            <a:avLst/>
          </a:prstGeom>
          <a:noFill/>
        </p:spPr>
      </p:pic>
      <p:pic>
        <p:nvPicPr>
          <p:cNvPr id="15" name="Picture 77">
            <a:hlinkClick r:id="rId19"/>
          </p:cNvPr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2678905" y="2419349"/>
            <a:ext cx="257175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52" name="Rectangle 36"/>
          <p:cNvSpPr>
            <a:spLocks noGrp="1"/>
          </p:cNvSpPr>
          <p:nvPr>
            <p:ph type="title"/>
          </p:nvPr>
        </p:nvSpPr>
        <p:spPr>
          <a:xfrm>
            <a:off x="906463" y="18975"/>
            <a:ext cx="7124700" cy="693738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zh-TW" altLang="en-US" dirty="0" smtClean="0">
                <a:cs typeface="Trebuchet MS" pitchFamily="34" charset="0"/>
              </a:rPr>
              <a:t>版權聲明</a:t>
            </a:r>
          </a:p>
        </p:txBody>
      </p:sp>
      <p:graphicFrame>
        <p:nvGraphicFramePr>
          <p:cNvPr id="41013" name="Group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605549"/>
              </p:ext>
            </p:extLst>
          </p:nvPr>
        </p:nvGraphicFramePr>
        <p:xfrm>
          <a:off x="907053" y="741361"/>
          <a:ext cx="7272338" cy="3775077"/>
        </p:xfrm>
        <a:graphic>
          <a:graphicData uri="http://schemas.openxmlformats.org/drawingml/2006/table">
            <a:tbl>
              <a:tblPr/>
              <a:tblGrid>
                <a:gridCol w="769938"/>
                <a:gridCol w="735012"/>
                <a:gridCol w="1174750"/>
                <a:gridCol w="4592638"/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頁碼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作品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版權圖示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來源</a:t>
                      </a:r>
                      <a:r>
                        <a:rPr kumimoji="0" lang="en-US" altLang="zh-TW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/</a:t>
                      </a:r>
                      <a:r>
                        <a:rPr kumimoji="0" lang="zh-TW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作者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71596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Wikimedia Commons </a:t>
                      </a:r>
                      <a:r>
                        <a:rPr kumimoji="0" lang="zh-TW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微軟正黑體"/>
                          <a:cs typeface="微軟正黑體"/>
                        </a:rPr>
                        <a:t>，作品名稱</a:t>
                      </a:r>
                      <a:r>
                        <a:rPr kumimoji="0" lang="en-US" altLang="zh-TW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微軟正黑體"/>
                          <a:cs typeface="微軟正黑體"/>
                          <a:hlinkClick r:id="rId2"/>
                        </a:rPr>
                        <a:t>Petrini_Laughing_Democritus</a:t>
                      </a:r>
                      <a:r>
                        <a:rPr kumimoji="0" lang="zh-TW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微軟正黑體"/>
                          <a:cs typeface="微軟正黑體"/>
                        </a:rPr>
                        <a:t>，</a:t>
                      </a:r>
                      <a:endParaRPr kumimoji="0" lang="en-US" altLang="zh-TW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ea typeface="微軟正黑體"/>
                        <a:cs typeface="微軟正黑體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作者</a:t>
                      </a:r>
                      <a:r>
                        <a:rPr kumimoji="0" lang="en-US" altLang="zh-TW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Giuseppe Antonio </a:t>
                      </a:r>
                      <a:r>
                        <a:rPr kumimoji="0" lang="en-US" altLang="zh-TW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Petrini</a:t>
                      </a:r>
                      <a:r>
                        <a:rPr kumimoji="0" lang="zh-TW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，本</a:t>
                      </a:r>
                      <a:r>
                        <a:rPr kumimoji="0" lang="zh-TW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微軟正黑體"/>
                          <a:cs typeface="微軟正黑體"/>
                        </a:rPr>
                        <a:t>作品載自</a:t>
                      </a:r>
                      <a:r>
                        <a:rPr kumimoji="0" lang="en-US" altLang="zh-TW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微軟正黑體"/>
                          <a:cs typeface="微軟正黑體"/>
                          <a:hlinkClick r:id="rId2"/>
                        </a:rPr>
                        <a:t>http://commons.wikimedia.org/wiki/File:Petrini_Laughing_Democritus.jpg</a:t>
                      </a:r>
                      <a:r>
                        <a:rPr kumimoji="0" lang="zh-TW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微軟正黑體"/>
                          <a:cs typeface="微軟正黑體"/>
                        </a:rPr>
                        <a:t>，瀏覽日期：</a:t>
                      </a:r>
                      <a:r>
                        <a:rPr kumimoji="0" lang="en-US" altLang="zh-TW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微軟正黑體"/>
                          <a:cs typeface="微軟正黑體"/>
                        </a:rPr>
                        <a:t>2012/09/17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</a:tr>
              <a:tr h="71596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Wikimedia Commons </a:t>
                      </a:r>
                      <a:r>
                        <a:rPr kumimoji="0" lang="zh-TW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微軟正黑體"/>
                          <a:cs typeface="微軟正黑體"/>
                        </a:rPr>
                        <a:t>，作者：</a:t>
                      </a: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微軟正黑體"/>
                          <a:cs typeface="微軟正黑體"/>
                        </a:rPr>
                        <a:t>BetacommandBot</a:t>
                      </a:r>
                      <a:r>
                        <a:rPr kumimoji="0" lang="zh-TW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微軟正黑體"/>
                          <a:cs typeface="微軟正黑體"/>
                        </a:rPr>
                        <a:t>，本作品載自</a:t>
                      </a: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微軟正黑體"/>
                          <a:cs typeface="微軟正黑體"/>
                          <a:hlinkClick r:id="rId3"/>
                        </a:rPr>
                        <a:t>http://commons.wikimedia.org/wiki/File:Anderson,_Domenico_(1854-1938)_-_n._23185_-_Socrate_(Collezione_Farnese)_-_Museo_Nazionale_di_Napoli.jpg</a:t>
                      </a:r>
                      <a:r>
                        <a:rPr kumimoji="0" lang="zh-TW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微軟正黑體"/>
                          <a:cs typeface="微軟正黑體"/>
                        </a:rPr>
                        <a:t>，瀏覽日期</a:t>
                      </a: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微軟正黑體"/>
                          <a:cs typeface="微軟正黑體"/>
                        </a:rPr>
                        <a:t>2012/09/17</a:t>
                      </a:r>
                      <a:endParaRPr kumimoji="0" lang="zh-TW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ea typeface="微軟正黑體"/>
                        <a:cs typeface="微軟正黑體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</a:tr>
              <a:tr h="642938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微軟正黑體"/>
                          <a:cs typeface="微軟正黑體"/>
                        </a:rPr>
                        <a:t>台灣大學 苑舉正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</a:tr>
              <a:tr h="642938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Wikimedia Commons </a:t>
                      </a:r>
                      <a:r>
                        <a:rPr kumimoji="0" lang="zh-TW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微軟正黑體"/>
                          <a:cs typeface="微軟正黑體"/>
                        </a:rPr>
                        <a:t>，作品名稱：蘇格拉底之死，</a:t>
                      </a:r>
                      <a:r>
                        <a:rPr kumimoji="0" lang="zh-TW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作者：</a:t>
                      </a: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Jacques-Louis David </a:t>
                      </a:r>
                      <a:r>
                        <a:rPr kumimoji="0" lang="zh-TW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，</a:t>
                      </a:r>
                      <a:r>
                        <a:rPr kumimoji="0" lang="zh-TW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微軟正黑體"/>
                          <a:cs typeface="微軟正黑體"/>
                        </a:rPr>
                        <a:t>本作品載自</a:t>
                      </a: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  <a:hlinkClick r:id="rId4"/>
                        </a:rPr>
                        <a:t>http://commons.wikimedia.org/wiki/File:David_-_The_Death_of_Socrates.jpg</a:t>
                      </a:r>
                      <a:r>
                        <a:rPr kumimoji="0" lang="zh-TW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，</a:t>
                      </a:r>
                      <a:r>
                        <a:rPr kumimoji="0" lang="zh-TW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微軟正黑體"/>
                          <a:cs typeface="微軟正黑體"/>
                        </a:rPr>
                        <a:t>瀏覽日期</a:t>
                      </a: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微軟正黑體"/>
                          <a:cs typeface="微軟正黑體"/>
                        </a:rPr>
                        <a:t>2012/09/17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</a:tr>
              <a:tr h="660400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台灣大學 苑舉正</a:t>
                      </a:r>
                      <a:endParaRPr kumimoji="0" lang="en-US" altLang="zh-TW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ea typeface="微軟正黑體"/>
                        <a:cs typeface="微軟正黑體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</a:tr>
            </a:tbl>
          </a:graphicData>
        </a:graphic>
      </p:graphicFrame>
      <p:pic>
        <p:nvPicPr>
          <p:cNvPr id="40994" name="Picture 19" descr="\\140.112.59.229\資源平台\資源平台\版權\版權ICON與範例\64px-PD-icon_svg.png">
            <a:hlinkClick r:id="rId5"/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90838" y="3348831"/>
            <a:ext cx="279400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5" name="Picture 133" descr="File:Anderson, Domenico (1854-1938) - n. 23185 - Socrate (Collezione Farnese) - Museo Nazionale di Napoli.jpg">
            <a:hlinkClick r:id="rId7"/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835150" y="1879562"/>
            <a:ext cx="506412" cy="66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6" name="Picture 19" descr="\\140.112.59.229\資源平台\資源平台\版權\版權ICON與範例\64px-PD-icon_svg.png">
            <a:hlinkClick r:id="rId5"/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89250" y="2070856"/>
            <a:ext cx="280988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7" name="圖片 2" descr="David_-_The_Death_of_Socrates.jpg">
            <a:hlinkClick r:id="rId9"/>
          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683357" y="3284538"/>
            <a:ext cx="73342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8" name="圖片 13" descr="1000-1.jpg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835150" y="3861887"/>
            <a:ext cx="406400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圖片 4" descr="500-3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64659" y="2676200"/>
            <a:ext cx="652123" cy="467844"/>
          </a:xfrm>
          <a:prstGeom prst="roundRect">
            <a:avLst/>
          </a:prstGeom>
        </p:spPr>
      </p:pic>
      <p:sp>
        <p:nvSpPr>
          <p:cNvPr id="41016" name="Rectangle 56"/>
          <p:cNvSpPr>
            <a:spLocks noChangeArrowheads="1"/>
          </p:cNvSpPr>
          <p:nvPr/>
        </p:nvSpPr>
        <p:spPr bwMode="auto">
          <a:xfrm>
            <a:off x="468313" y="4516438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fld id="{E24089B5-B016-45B0-958F-BD79DB3323CD}" type="slidenum">
              <a:rPr kumimoji="0" lang="zh-TW" altLang="en-US">
                <a:solidFill>
                  <a:srgbClr val="FFFFFF"/>
                </a:solidFill>
              </a:rPr>
              <a:pPr/>
              <a:t>26</a:t>
            </a:fld>
            <a:endParaRPr kumimoji="0" lang="en-US" altLang="zh-TW">
              <a:solidFill>
                <a:srgbClr val="FFFFFF"/>
              </a:solidFill>
            </a:endParaRPr>
          </a:p>
        </p:txBody>
      </p:sp>
      <p:pic>
        <p:nvPicPr>
          <p:cNvPr id="13" name="Picture 15" descr="cc">
            <a:hlinkClick r:id="rId13"/>
          </p:cNvPr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2565400" y="3994397"/>
            <a:ext cx="903288" cy="323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5" descr="cc">
            <a:hlinkClick r:id="rId13"/>
          </p:cNvPr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2578894" y="2748151"/>
            <a:ext cx="903288" cy="323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25" descr="File:Petrini Laughing Democritus.jpg">
            <a:hlinkClick r:id="rId15"/>
          </p:cNvPr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1763688" y="1203598"/>
            <a:ext cx="515938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9" descr="\\140.112.59.229\資源平台\資源平台\版權\版權ICON與範例\64px-PD-icon_svg.png">
            <a:hlinkClick r:id="rId5"/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09354" y="1322537"/>
            <a:ext cx="27463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08" name="Rectangle 36"/>
          <p:cNvSpPr>
            <a:spLocks noGrp="1"/>
          </p:cNvSpPr>
          <p:nvPr>
            <p:ph type="title" idx="4294967295"/>
          </p:nvPr>
        </p:nvSpPr>
        <p:spPr bwMode="auto"/>
        <p:txBody>
          <a:bodyPr wrap="square" numCol="1" compatLnSpc="1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zh-TW" altLang="en-US" cap="none" dirty="0" smtClean="0"/>
              <a:t>版權聲明</a:t>
            </a:r>
          </a:p>
        </p:txBody>
      </p:sp>
      <p:graphicFrame>
        <p:nvGraphicFramePr>
          <p:cNvPr id="54319" name="Group 47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571364212"/>
              </p:ext>
            </p:extLst>
          </p:nvPr>
        </p:nvGraphicFramePr>
        <p:xfrm>
          <a:off x="609600" y="1200150"/>
          <a:ext cx="7924800" cy="3315816"/>
        </p:xfrm>
        <a:graphic>
          <a:graphicData uri="http://schemas.openxmlformats.org/drawingml/2006/table">
            <a:tbl>
              <a:tblPr/>
              <a:tblGrid>
                <a:gridCol w="838200"/>
                <a:gridCol w="801688"/>
                <a:gridCol w="1281112"/>
                <a:gridCol w="5003800"/>
              </a:tblGrid>
              <a:tr h="412750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頁碼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作品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版權圖示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來源</a:t>
                      </a:r>
                      <a:r>
                        <a:rPr kumimoji="0" lang="en-US" altLang="zh-TW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/</a:t>
                      </a:r>
                      <a:r>
                        <a:rPr kumimoji="0" lang="zh-TW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作者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670818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TW" sz="10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ea typeface="標楷體" pitchFamily="65" charset="-120"/>
                          <a:cs typeface="+mn-cs"/>
                        </a:rPr>
                        <a:t>An ……not worth living</a:t>
                      </a:r>
                      <a:endParaRPr kumimoji="0" lang="zh-TW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Socrates</a:t>
                      </a:r>
                      <a:r>
                        <a:rPr lang="zh-TW" altLang="en-US" sz="12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TW" sz="12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469 BC – 399 BC</a:t>
                      </a:r>
                      <a:endParaRPr kumimoji="0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itchFamily="34" charset="0"/>
                        <a:ea typeface="微軟正黑體"/>
                        <a:cs typeface="微軟正黑體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TW" sz="10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ea typeface="標楷體" pitchFamily="65" charset="-120"/>
                          <a:cs typeface="+mn-cs"/>
                        </a:rPr>
                        <a:t>The only ……anything</a:t>
                      </a:r>
                      <a:endParaRPr kumimoji="0" lang="zh-TW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Socrates</a:t>
                      </a:r>
                      <a:r>
                        <a:rPr lang="zh-TW" altLang="en-US" sz="10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TW" sz="10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469 BC – 399 BC</a:t>
                      </a:r>
                      <a:endParaRPr kumimoji="0" lang="en-US" altLang="zh-TW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itchFamily="34" charset="0"/>
                        <a:ea typeface="+mn-ea"/>
                        <a:cs typeface="微軟正黑體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Flickr</a:t>
                      </a:r>
                      <a:r>
                        <a:rPr kumimoji="0" lang="zh-TW" altLang="en-US" sz="1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，</a:t>
                      </a:r>
                      <a:r>
                        <a:rPr kumimoji="0" lang="zh-TW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微軟正黑體"/>
                          <a:cs typeface="微軟正黑體"/>
                        </a:rPr>
                        <a:t>作品名稱</a:t>
                      </a:r>
                      <a:r>
                        <a:rPr kumimoji="0" lang="en-US" altLang="zh-TW" sz="1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Socrates</a:t>
                      </a:r>
                      <a:r>
                        <a:rPr kumimoji="0" lang="zh-TW" altLang="en-US" sz="1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，</a:t>
                      </a:r>
                      <a:r>
                        <a:rPr kumimoji="0" lang="zh-TW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作者：</a:t>
                      </a:r>
                      <a:r>
                        <a:rPr kumimoji="0" lang="en-US" altLang="zh-TW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bencrowe</a:t>
                      </a:r>
                      <a:r>
                        <a:rPr kumimoji="0" lang="zh-TW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，</a:t>
                      </a:r>
                      <a:endParaRPr kumimoji="0" lang="en-US" altLang="zh-TW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itchFamily="34" charset="0"/>
                        <a:ea typeface="微軟正黑體"/>
                        <a:cs typeface="微軟正黑體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微軟正黑體"/>
                          <a:cs typeface="微軟正黑體"/>
                        </a:rPr>
                        <a:t>本作品載自</a:t>
                      </a:r>
                      <a:r>
                        <a:rPr kumimoji="0" lang="en-US" altLang="zh-TW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  <a:hlinkClick r:id="rId2"/>
                        </a:rPr>
                        <a:t>http://www.flickr.com/photos/croweb/2836991287/</a:t>
                      </a:r>
                      <a:r>
                        <a:rPr kumimoji="0" lang="zh-TW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，</a:t>
                      </a:r>
                      <a:r>
                        <a:rPr kumimoji="0" lang="en-US" altLang="zh-TW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2009/12/30 visited</a:t>
                      </a:r>
                      <a:r>
                        <a:rPr kumimoji="0" lang="zh-TW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，</a:t>
                      </a:r>
                      <a:endParaRPr kumimoji="0" lang="en-US" altLang="zh-TW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itchFamily="34" charset="0"/>
                        <a:ea typeface="微軟正黑體"/>
                        <a:cs typeface="微軟正黑體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本作品採取</a:t>
                      </a:r>
                      <a:r>
                        <a:rPr kumimoji="0" lang="zh-TW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  <a:hlinkClick r:id="rId3"/>
                        </a:rPr>
                        <a:t>創用</a:t>
                      </a:r>
                      <a:r>
                        <a:rPr kumimoji="0" lang="en-US" altLang="zh-TW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  <a:hlinkClick r:id="rId3"/>
                        </a:rPr>
                        <a:t>CC</a:t>
                      </a:r>
                      <a:r>
                        <a:rPr kumimoji="0" lang="zh-TW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  <a:hlinkClick r:id="rId3"/>
                        </a:rPr>
                        <a:t>「姓名標示」</a:t>
                      </a:r>
                      <a:r>
                        <a:rPr kumimoji="0" lang="en-US" altLang="zh-TW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2.0</a:t>
                      </a:r>
                      <a:r>
                        <a:rPr kumimoji="0" lang="zh-TW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版授權釋出。</a:t>
                      </a:r>
                      <a:endParaRPr kumimoji="0" lang="en-US" altLang="zh-TW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itchFamily="34" charset="0"/>
                        <a:ea typeface="微軟正黑體"/>
                        <a:cs typeface="微軟正黑體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Wikimedia Commons </a:t>
                      </a:r>
                      <a:r>
                        <a:rPr kumimoji="0" lang="zh-TW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微軟正黑體"/>
                          <a:cs typeface="微軟正黑體"/>
                        </a:rPr>
                        <a:t>，作品名稱：</a:t>
                      </a:r>
                      <a:r>
                        <a:rPr kumimoji="0" lang="en-US" altLang="zh-TW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微軟正黑體"/>
                          <a:cs typeface="微軟正黑體"/>
                        </a:rPr>
                        <a:t>Plato</a:t>
                      </a:r>
                      <a:r>
                        <a:rPr kumimoji="0" lang="zh-TW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微軟正黑體"/>
                          <a:cs typeface="微軟正黑體"/>
                        </a:rPr>
                        <a:t>，</a:t>
                      </a:r>
                      <a:r>
                        <a:rPr kumimoji="0" lang="zh-TW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作者：</a:t>
                      </a:r>
                      <a:r>
                        <a:rPr kumimoji="0" lang="en-US" altLang="zh-TW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Unknown </a:t>
                      </a:r>
                      <a:r>
                        <a:rPr kumimoji="0" lang="zh-TW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，</a:t>
                      </a:r>
                      <a:r>
                        <a:rPr kumimoji="0" lang="zh-TW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微軟正黑體"/>
                          <a:cs typeface="微軟正黑體"/>
                        </a:rPr>
                        <a:t>本作品載自</a:t>
                      </a:r>
                      <a:r>
                        <a:rPr kumimoji="0" lang="en-US" altLang="zh-TW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  <a:hlinkClick r:id="rId4"/>
                        </a:rPr>
                        <a:t>http://commons.wikimedia.org/wiki/File:Plato_Pio-Clemetino_Inv305.jpg</a:t>
                      </a:r>
                      <a:endParaRPr kumimoji="0" lang="en-US" altLang="zh-TW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微軟正黑體"/>
                        <a:cs typeface="微軟正黑體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2012/09/17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</a:tr>
            </a:tbl>
          </a:graphicData>
        </a:graphic>
      </p:graphicFrame>
      <p:pic>
        <p:nvPicPr>
          <p:cNvPr id="42018" name="圖片 10" descr="Plato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65990" y="3795886"/>
            <a:ext cx="403225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027" name="Rectangle 43"/>
          <p:cNvSpPr>
            <a:spLocks noChangeArrowheads="1"/>
          </p:cNvSpPr>
          <p:nvPr/>
        </p:nvSpPr>
        <p:spPr bwMode="auto">
          <a:xfrm>
            <a:off x="323850" y="4587875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fld id="{FBEC957D-2C10-42CB-838F-3EE0AD8938A9}" type="slidenum">
              <a:rPr kumimoji="0" lang="zh-TW" altLang="en-US">
                <a:solidFill>
                  <a:srgbClr val="FFFFFF"/>
                </a:solidFill>
              </a:rPr>
              <a:pPr/>
              <a:t>27</a:t>
            </a:fld>
            <a:endParaRPr kumimoji="0" lang="en-US" altLang="zh-TW">
              <a:solidFill>
                <a:srgbClr val="FFFFFF"/>
              </a:solidFill>
            </a:endParaRPr>
          </a:p>
        </p:txBody>
      </p:sp>
      <p:pic>
        <p:nvPicPr>
          <p:cNvPr id="13" name="圖片 6" descr="Socrates.jp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25509" y="3094471"/>
            <a:ext cx="484188" cy="588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圖片 12" descr="Socrates.png">
            <a:hlinkClick r:id="rId7"/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453829" y="3196704"/>
            <a:ext cx="881062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1" descr="描述: \\140.112.59.229\資源平台\資源平台\版權\版權ICON與範例\F-公共財-book_mark_transparent-square.png">
            <a:hlinkClick r:id="rId9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775" y="2427734"/>
            <a:ext cx="389782" cy="33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1" descr="描述: \\140.112.59.229\資源平台\資源平台\版權\版權ICON與範例\F-公共財-book_mark_transparent-square.png">
            <a:hlinkClick r:id="rId9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469" y="1779662"/>
            <a:ext cx="389782" cy="33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9" descr="\\140.112.59.229\資源平台\資源平台\版權\版權ICON與範例\64px-PD-icon_svg.png">
            <a:hlinkClick r:id="rId11"/>
          </p:cNvPr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722775" y="3961779"/>
            <a:ext cx="279400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1A917-430F-4F61-8BB5-6813C996A247}" type="slidenum">
              <a:rPr lang="zh-TW" altLang="en-US" smtClean="0"/>
              <a:pPr>
                <a:defRPr/>
              </a:pPr>
              <a:t>28</a:t>
            </a:fld>
            <a:endParaRPr lang="zh-TW" altLang="en-US" dirty="0"/>
          </a:p>
        </p:txBody>
      </p:sp>
      <p:graphicFrame>
        <p:nvGraphicFramePr>
          <p:cNvPr id="5" name="Group 4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8445962"/>
              </p:ext>
            </p:extLst>
          </p:nvPr>
        </p:nvGraphicFramePr>
        <p:xfrm>
          <a:off x="609600" y="1200150"/>
          <a:ext cx="7924800" cy="3571875"/>
        </p:xfrm>
        <a:graphic>
          <a:graphicData uri="http://schemas.openxmlformats.org/drawingml/2006/table">
            <a:tbl>
              <a:tblPr/>
              <a:tblGrid>
                <a:gridCol w="838200"/>
                <a:gridCol w="801688"/>
                <a:gridCol w="1281112"/>
                <a:gridCol w="5003800"/>
              </a:tblGrid>
              <a:tr h="412750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頁碼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作品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版權圖示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來源</a:t>
                      </a:r>
                      <a:r>
                        <a:rPr kumimoji="0" lang="en-US" altLang="zh-TW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/</a:t>
                      </a:r>
                      <a:r>
                        <a:rPr kumimoji="0" lang="zh-TW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作者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90487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54A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台灣大學 苑舉正</a:t>
                      </a:r>
                      <a:endParaRPr kumimoji="0" lang="en-US" altLang="zh-TW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ea typeface="微軟正黑體"/>
                        <a:cs typeface="微軟正黑體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</a:tr>
              <a:tr h="90487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54A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台灣大學 苑舉正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</a:tr>
              <a:tr h="70167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54A"/>
                          </a:solidFill>
                          <a:effectLst/>
                          <a:latin typeface="Arial Narrow" pitchFamily="34" charset="0"/>
                          <a:ea typeface="微軟正黑體"/>
                          <a:cs typeface="微軟正黑體"/>
                        </a:rPr>
                        <a:t>台灣大學 苑舉正</a:t>
                      </a:r>
                      <a:endParaRPr kumimoji="0" lang="en-US" altLang="zh-TW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54A"/>
                        </a:solidFill>
                        <a:effectLst/>
                        <a:latin typeface="Arial Narrow" pitchFamily="34" charset="0"/>
                        <a:ea typeface="微軟正黑體"/>
                        <a:cs typeface="微軟正黑體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</a:tr>
              <a:tr h="647700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54A"/>
                        </a:solidFill>
                        <a:effectLst/>
                        <a:latin typeface="Arial Narrow" pitchFamily="34" charset="0"/>
                        <a:ea typeface="微軟正黑體"/>
                        <a:cs typeface="微軟正黑體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E8E9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36"/>
          <p:cNvSpPr>
            <a:spLocks noGrp="1"/>
          </p:cNvSpPr>
          <p:nvPr>
            <p:ph type="title" idx="4294967295"/>
          </p:nvPr>
        </p:nvSpPr>
        <p:spPr bwMode="auto">
          <a:xfrm>
            <a:off x="609600" y="206375"/>
            <a:ext cx="7924800" cy="857250"/>
          </a:xfrm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zh-TW" altLang="en-US" cap="none" dirty="0" smtClean="0"/>
              <a:t>版權聲明</a:t>
            </a:r>
          </a:p>
        </p:txBody>
      </p:sp>
      <p:pic>
        <p:nvPicPr>
          <p:cNvPr id="7" name="圖片 9" descr="500-5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69596" y="1837035"/>
            <a:ext cx="41275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圖片 11" descr="500-1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6483" y="2639262"/>
            <a:ext cx="438150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圖片 10" descr="500-8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58484" y="3435846"/>
            <a:ext cx="434975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5" descr="cc">
            <a:hlinkClick r:id="rId5"/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420142" y="3600165"/>
            <a:ext cx="903288" cy="323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5" descr="cc">
            <a:hlinkClick r:id="rId5"/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420142" y="2783678"/>
            <a:ext cx="903288" cy="323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5" descr="cc">
            <a:hlinkClick r:id="rId5"/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420142" y="1887769"/>
            <a:ext cx="903288" cy="323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8665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/>
          </p:cNvSpPr>
          <p:nvPr>
            <p:ph type="title"/>
          </p:nvPr>
        </p:nvSpPr>
        <p:spPr>
          <a:xfrm>
            <a:off x="609600" y="206375"/>
            <a:ext cx="7924800" cy="8572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3400" dirty="0" smtClean="0">
                <a:effectLst>
                  <a:outerShdw blurRad="38100" dist="38100" dir="2700000" algn="tl">
                    <a:srgbClr val="000000"/>
                  </a:outerShdw>
                </a:effectLst>
                <a:cs typeface="Trebuchet MS" pitchFamily="34" charset="0"/>
              </a:rPr>
              <a:t>1. </a:t>
            </a:r>
            <a:r>
              <a:rPr lang="zh-TW" altLang="en-US" sz="3400" dirty="0" smtClean="0">
                <a:effectLst>
                  <a:outerShdw blurRad="38100" dist="38100" dir="2700000" algn="tl">
                    <a:srgbClr val="000000"/>
                  </a:outerShdw>
                </a:effectLst>
                <a:cs typeface="Trebuchet MS" pitchFamily="34" charset="0"/>
              </a:rPr>
              <a:t>米勒司學派（</a:t>
            </a:r>
            <a:r>
              <a:rPr lang="en-US" altLang="zh-TW" sz="3400" dirty="0" err="1" smtClean="0">
                <a:effectLst>
                  <a:outerShdw blurRad="38100" dist="38100" dir="2700000" algn="tl">
                    <a:srgbClr val="000000"/>
                  </a:outerShdw>
                </a:effectLst>
                <a:cs typeface="Trebuchet MS" pitchFamily="34" charset="0"/>
              </a:rPr>
              <a:t>Milesians</a:t>
            </a:r>
            <a:r>
              <a:rPr lang="zh-TW" altLang="en-US" sz="3400" dirty="0" smtClean="0">
                <a:effectLst>
                  <a:outerShdw blurRad="38100" dist="38100" dir="2700000" algn="tl">
                    <a:srgbClr val="000000"/>
                  </a:outerShdw>
                </a:effectLst>
                <a:cs typeface="Trebuchet MS" pitchFamily="34" charset="0"/>
              </a:rPr>
              <a:t>）</a:t>
            </a:r>
          </a:p>
        </p:txBody>
      </p:sp>
      <p:sp>
        <p:nvSpPr>
          <p:cNvPr id="18435" name="Rectangle 3"/>
          <p:cNvSpPr>
            <a:spLocks noGrp="1"/>
          </p:cNvSpPr>
          <p:nvPr>
            <p:ph sz="quarter" idx="13"/>
          </p:nvPr>
        </p:nvSpPr>
        <p:spPr>
          <a:xfrm>
            <a:off x="581025" y="1397000"/>
            <a:ext cx="7924800" cy="3086100"/>
          </a:xfrm>
        </p:spPr>
        <p:txBody>
          <a:bodyPr/>
          <a:lstStyle/>
          <a:p>
            <a:pPr eaLnBrk="1" fontAlgn="auto" hangingPunct="1">
              <a:buFont typeface="Arial" pitchFamily="34" charset="0"/>
              <a:buChar char="•"/>
              <a:defRPr/>
            </a:pPr>
            <a:r>
              <a:rPr lang="zh-TW" altLang="en-US" sz="2600" dirty="0" smtClean="0">
                <a:cs typeface="+mn-cs"/>
              </a:rPr>
              <a:t>這個學派中有三位代表，分別是：</a:t>
            </a:r>
          </a:p>
          <a:p>
            <a:pPr eaLnBrk="1" fontAlgn="auto" hangingPunct="1">
              <a:buFont typeface="Arial" pitchFamily="34" charset="0"/>
              <a:buChar char="•"/>
              <a:defRPr/>
            </a:pPr>
            <a:r>
              <a:rPr lang="en-US" altLang="zh-TW" sz="2600" dirty="0" smtClean="0">
                <a:cs typeface="+mn-cs"/>
              </a:rPr>
              <a:t>A. Thales</a:t>
            </a:r>
            <a:r>
              <a:rPr lang="zh-TW" altLang="en-US" sz="2600" dirty="0" smtClean="0">
                <a:cs typeface="+mn-cs"/>
              </a:rPr>
              <a:t>；他認為自然的原則是「水」。</a:t>
            </a:r>
          </a:p>
          <a:p>
            <a:pPr eaLnBrk="1" fontAlgn="auto" hangingPunct="1">
              <a:buFont typeface="Arial" pitchFamily="34" charset="0"/>
              <a:buChar char="•"/>
              <a:defRPr/>
            </a:pPr>
            <a:r>
              <a:rPr lang="en-US" altLang="zh-TW" sz="2600" dirty="0" smtClean="0">
                <a:cs typeface="+mn-cs"/>
              </a:rPr>
              <a:t>B. Anaximander</a:t>
            </a:r>
            <a:r>
              <a:rPr lang="zh-TW" altLang="en-US" sz="2600" dirty="0" smtClean="0">
                <a:cs typeface="+mn-cs"/>
              </a:rPr>
              <a:t>；他認為自然的原則是「無限」。</a:t>
            </a:r>
          </a:p>
          <a:p>
            <a:pPr eaLnBrk="1" fontAlgn="auto" hangingPunct="1">
              <a:buFont typeface="Arial" pitchFamily="34" charset="0"/>
              <a:buChar char="•"/>
              <a:defRPr/>
            </a:pPr>
            <a:r>
              <a:rPr lang="en-US" altLang="zh-TW" sz="2600" dirty="0" smtClean="0">
                <a:cs typeface="+mn-cs"/>
              </a:rPr>
              <a:t>C. </a:t>
            </a:r>
            <a:r>
              <a:rPr lang="en-US" altLang="zh-TW" sz="2600" dirty="0" err="1" smtClean="0">
                <a:cs typeface="+mn-cs"/>
              </a:rPr>
              <a:t>Anaximenes</a:t>
            </a:r>
            <a:r>
              <a:rPr lang="zh-TW" altLang="en-US" sz="2600" dirty="0" smtClean="0">
                <a:cs typeface="+mn-cs"/>
              </a:rPr>
              <a:t>；他認為自然的原則是「氣」。</a:t>
            </a:r>
          </a:p>
        </p:txBody>
      </p:sp>
      <p:sp>
        <p:nvSpPr>
          <p:cNvPr id="7" name="投影片編號版面配置區 6"/>
          <p:cNvSpPr txBox="1">
            <a:spLocks noGrp="1"/>
          </p:cNvSpPr>
          <p:nvPr/>
        </p:nvSpPr>
        <p:spPr>
          <a:xfrm>
            <a:off x="573088" y="4464050"/>
            <a:ext cx="608012" cy="273050"/>
          </a:xfrm>
          <a:prstGeom prst="rect">
            <a:avLst/>
          </a:prstGeom>
          <a:noFill/>
        </p:spPr>
        <p:txBody>
          <a:bodyPr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8EAA93F9-D82A-4A37-B080-20713D5DC7D6}" type="slidenum">
              <a:rPr kumimoji="0" lang="zh-TW" altLang="en-US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ea typeface="+mn-ea"/>
                <a:cs typeface="Times New Roman" pitchFamily="18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3</a:t>
            </a:fld>
            <a:endParaRPr kumimoji="0" lang="zh-TW" altLang="en-US">
              <a:solidFill>
                <a:schemeClr val="tx1">
                  <a:tint val="75000"/>
                </a:schemeClr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/>
          </p:cNvSpPr>
          <p:nvPr>
            <p:ph type="title"/>
          </p:nvPr>
        </p:nvSpPr>
        <p:spPr>
          <a:xfrm>
            <a:off x="609600" y="206375"/>
            <a:ext cx="7924800" cy="8572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dirty="0" smtClean="0">
                <a:cs typeface="Trebuchet MS" pitchFamily="34" charset="0"/>
              </a:rPr>
              <a:t>2.</a:t>
            </a:r>
            <a:r>
              <a:rPr lang="zh-TW" altLang="en-US" dirty="0" smtClean="0">
                <a:cs typeface="Trebuchet MS" pitchFamily="34" charset="0"/>
              </a:rPr>
              <a:t>畢達哥拉斯學派（</a:t>
            </a:r>
            <a:r>
              <a:rPr lang="en-US" altLang="zh-TW" dirty="0" smtClean="0">
                <a:cs typeface="Trebuchet MS" pitchFamily="34" charset="0"/>
              </a:rPr>
              <a:t>Pythagoreans</a:t>
            </a:r>
            <a:r>
              <a:rPr lang="zh-TW" altLang="en-US" dirty="0" smtClean="0">
                <a:cs typeface="Trebuchet MS" pitchFamily="34" charset="0"/>
              </a:rPr>
              <a:t>）</a:t>
            </a:r>
          </a:p>
        </p:txBody>
      </p:sp>
      <p:sp>
        <p:nvSpPr>
          <p:cNvPr id="19459" name="Rectangle 3"/>
          <p:cNvSpPr>
            <a:spLocks noGrp="1"/>
          </p:cNvSpPr>
          <p:nvPr>
            <p:ph sz="quarter" idx="13"/>
          </p:nvPr>
        </p:nvSpPr>
        <p:spPr>
          <a:xfrm>
            <a:off x="611188" y="1179513"/>
            <a:ext cx="4176712" cy="3397250"/>
          </a:xfrm>
        </p:spPr>
        <p:txBody>
          <a:bodyPr>
            <a:noAutofit/>
          </a:bodyPr>
          <a:lstStyle/>
          <a:p>
            <a:pPr eaLnBrk="1" fontAlgn="auto" hangingPunct="1">
              <a:buFont typeface="Arial" pitchFamily="34" charset="0"/>
              <a:buChar char="•"/>
              <a:defRPr/>
            </a:pPr>
            <a:r>
              <a:rPr lang="zh-TW" altLang="en-US" sz="3600" dirty="0" smtClean="0">
                <a:cs typeface="+mn-cs"/>
              </a:rPr>
              <a:t>這個學派的主要代表是畢達哥拉斯，他認為自然的原則是透過「數學」與「音樂」追求和諧。</a:t>
            </a:r>
          </a:p>
        </p:txBody>
      </p:sp>
      <p:grpSp>
        <p:nvGrpSpPr>
          <p:cNvPr id="18435" name="群組 1"/>
          <p:cNvGrpSpPr>
            <a:grpSpLocks/>
          </p:cNvGrpSpPr>
          <p:nvPr/>
        </p:nvGrpSpPr>
        <p:grpSpPr bwMode="auto">
          <a:xfrm>
            <a:off x="6516688" y="1058863"/>
            <a:ext cx="2524125" cy="2038350"/>
            <a:chOff x="1187450" y="2571750"/>
            <a:chExt cx="2524125" cy="2038350"/>
          </a:xfrm>
        </p:grpSpPr>
        <p:pic>
          <p:nvPicPr>
            <p:cNvPr id="18439" name="Picture 5" descr="File:Pythagorean.sv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87450" y="2571750"/>
              <a:ext cx="2524125" cy="2038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40" name="Picture 22" descr="\\140.112.59.229\資源平台\資源平台\版權\版權ICON與範例\GNU.pn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403350" y="4227513"/>
              <a:ext cx="293688" cy="2873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投影片編號版面配置區 6"/>
          <p:cNvSpPr txBox="1">
            <a:spLocks noGrp="1"/>
          </p:cNvSpPr>
          <p:nvPr/>
        </p:nvSpPr>
        <p:spPr>
          <a:xfrm>
            <a:off x="573088" y="4464050"/>
            <a:ext cx="608012" cy="273050"/>
          </a:xfrm>
          <a:prstGeom prst="rect">
            <a:avLst/>
          </a:prstGeom>
          <a:noFill/>
        </p:spPr>
        <p:txBody>
          <a:bodyPr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461C069D-CA0A-4643-8B2B-B6676EC04116}" type="slidenum">
              <a:rPr kumimoji="0" lang="zh-TW" altLang="en-US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ea typeface="+mn-ea"/>
                <a:cs typeface="Times New Roman" pitchFamily="18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4</a:t>
            </a:fld>
            <a:endParaRPr kumimoji="0" lang="zh-TW" altLang="en-US">
              <a:solidFill>
                <a:schemeClr val="tx1">
                  <a:tint val="75000"/>
                </a:schemeClr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18437" name="Picture 10" descr="File:Pythagoras with bells.png">
            <a:hlinkClick r:id="rId6"/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945063" y="3097213"/>
            <a:ext cx="1800225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Picture 19" descr="\\140.112.59.229\資源平台\資源平台\版權\版權ICON與範例\64px-PD-icon_svg.png">
            <a:hlinkClick r:id="rId8"/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945063" y="4576763"/>
            <a:ext cx="27463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/>
          </p:cNvSpPr>
          <p:nvPr>
            <p:ph type="title"/>
          </p:nvPr>
        </p:nvSpPr>
        <p:spPr>
          <a:xfrm>
            <a:off x="609600" y="206375"/>
            <a:ext cx="7924800" cy="8572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3400" dirty="0" smtClean="0">
                <a:cs typeface="Trebuchet MS" pitchFamily="34" charset="0"/>
              </a:rPr>
              <a:t>3.</a:t>
            </a:r>
            <a:r>
              <a:rPr lang="zh-TW" altLang="en-US" sz="3400" dirty="0" smtClean="0">
                <a:cs typeface="Trebuchet MS" pitchFamily="34" charset="0"/>
              </a:rPr>
              <a:t>愛菲斯學派（</a:t>
            </a:r>
            <a:r>
              <a:rPr lang="en-US" altLang="zh-TW" sz="3400" dirty="0" smtClean="0">
                <a:cs typeface="Trebuchet MS" pitchFamily="34" charset="0"/>
              </a:rPr>
              <a:t>Ephesians</a:t>
            </a:r>
            <a:r>
              <a:rPr lang="zh-TW" altLang="en-US" sz="3400" dirty="0" smtClean="0">
                <a:cs typeface="Trebuchet MS" pitchFamily="34" charset="0"/>
              </a:rPr>
              <a:t>）</a:t>
            </a:r>
          </a:p>
        </p:txBody>
      </p:sp>
      <p:sp>
        <p:nvSpPr>
          <p:cNvPr id="20483" name="Rectangle 3"/>
          <p:cNvSpPr>
            <a:spLocks noGrp="1"/>
          </p:cNvSpPr>
          <p:nvPr>
            <p:ph sz="quarter" idx="13"/>
          </p:nvPr>
        </p:nvSpPr>
        <p:spPr>
          <a:xfrm>
            <a:off x="498475" y="1347788"/>
            <a:ext cx="3417888" cy="2543175"/>
          </a:xfrm>
        </p:spPr>
        <p:txBody>
          <a:bodyPr/>
          <a:lstStyle/>
          <a:p>
            <a:pPr eaLnBrk="1" fontAlgn="auto" hangingPunct="1">
              <a:buFont typeface="Arial" pitchFamily="34" charset="0"/>
              <a:buChar char="•"/>
              <a:defRPr/>
            </a:pPr>
            <a:r>
              <a:rPr lang="zh-TW" altLang="en-US" sz="2800" dirty="0" smtClean="0">
                <a:cs typeface="+mn-cs"/>
              </a:rPr>
              <a:t>這個學派中的主要代表是</a:t>
            </a:r>
            <a:r>
              <a:rPr lang="en-US" altLang="zh-TW" sz="2800" dirty="0" smtClean="0">
                <a:cs typeface="+mn-cs"/>
              </a:rPr>
              <a:t>Heraclitus</a:t>
            </a:r>
            <a:r>
              <a:rPr lang="zh-TW" altLang="en-US" sz="2800" dirty="0" smtClean="0">
                <a:cs typeface="+mn-cs"/>
              </a:rPr>
              <a:t>，他認為自然的原則是「火」、「變動」與「爭鬥」。</a:t>
            </a:r>
          </a:p>
        </p:txBody>
      </p:sp>
      <p:sp>
        <p:nvSpPr>
          <p:cNvPr id="7" name="投影片編號版面配置區 6"/>
          <p:cNvSpPr txBox="1">
            <a:spLocks noGrp="1"/>
          </p:cNvSpPr>
          <p:nvPr/>
        </p:nvSpPr>
        <p:spPr>
          <a:xfrm>
            <a:off x="573088" y="4464050"/>
            <a:ext cx="608012" cy="273050"/>
          </a:xfrm>
          <a:prstGeom prst="rect">
            <a:avLst/>
          </a:prstGeom>
          <a:noFill/>
        </p:spPr>
        <p:txBody>
          <a:bodyPr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113C0844-5030-46CE-8FA4-A0ED4B4C7252}" type="slidenum">
              <a:rPr kumimoji="0" lang="zh-TW" altLang="en-US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ea typeface="+mn-ea"/>
                <a:cs typeface="Times New Roman" pitchFamily="18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5</a:t>
            </a:fld>
            <a:endParaRPr kumimoji="0" lang="zh-TW" altLang="en-US">
              <a:solidFill>
                <a:schemeClr val="tx1">
                  <a:tint val="75000"/>
                </a:schemeClr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grpSp>
        <p:nvGrpSpPr>
          <p:cNvPr id="19460" name="群組 1"/>
          <p:cNvGrpSpPr>
            <a:grpSpLocks/>
          </p:cNvGrpSpPr>
          <p:nvPr/>
        </p:nvGrpSpPr>
        <p:grpSpPr bwMode="auto">
          <a:xfrm>
            <a:off x="6321425" y="184150"/>
            <a:ext cx="2690813" cy="2536825"/>
            <a:chOff x="4284663" y="1492250"/>
            <a:chExt cx="2691110" cy="2808288"/>
          </a:xfrm>
        </p:grpSpPr>
        <p:pic>
          <p:nvPicPr>
            <p:cNvPr id="19462" name="Picture 6" descr="File:Et baal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284663" y="1492250"/>
              <a:ext cx="2691110" cy="2808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463" name="Picture 7" descr="\\140.112.59.229\資源平台\資源平台\版權\版權ICON與範例\Creative Commens台灣2.5\icon_by-sa.tiff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284663" y="4048125"/>
              <a:ext cx="720725" cy="252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9465" name="Picture 9" descr="File:Heraklit.jpeg">
            <a:hlinkClick r:id="rId6"/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356100" y="2427288"/>
            <a:ext cx="1806575" cy="2427287"/>
          </a:xfrm>
          <a:prstGeom prst="rect">
            <a:avLst/>
          </a:prstGeom>
          <a:noFill/>
        </p:spPr>
      </p:pic>
      <p:pic>
        <p:nvPicPr>
          <p:cNvPr id="19467" name="Picture 19" descr="\\140.112.59.229\資源平台\資源平台\版權\版權ICON與範例\64px-PD-icon_svg.png">
            <a:hlinkClick r:id="rId8"/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356100" y="4587875"/>
            <a:ext cx="27463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/>
          </p:cNvSpPr>
          <p:nvPr>
            <p:ph type="title"/>
          </p:nvPr>
        </p:nvSpPr>
        <p:spPr>
          <a:xfrm>
            <a:off x="609600" y="206375"/>
            <a:ext cx="7924800" cy="8572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360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標楷體" pitchFamily="65" charset="-120"/>
                <a:cs typeface="Trebuchet MS" pitchFamily="34" charset="0"/>
              </a:rPr>
              <a:t>4.</a:t>
            </a:r>
            <a:r>
              <a:rPr lang="zh-TW" altLang="en-US" sz="360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標楷體" pitchFamily="65" charset="-120"/>
                <a:cs typeface="Trebuchet MS" pitchFamily="34" charset="0"/>
              </a:rPr>
              <a:t>伊利亞學派（</a:t>
            </a:r>
            <a:r>
              <a:rPr lang="en-US" altLang="zh-TW" sz="360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標楷體" pitchFamily="65" charset="-120"/>
                <a:cs typeface="Trebuchet MS" pitchFamily="34" charset="0"/>
              </a:rPr>
              <a:t>Eleatics</a:t>
            </a:r>
            <a:r>
              <a:rPr lang="zh-TW" altLang="en-US" sz="360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標楷體" pitchFamily="65" charset="-120"/>
                <a:cs typeface="Trebuchet MS" pitchFamily="34" charset="0"/>
              </a:rPr>
              <a:t>）</a:t>
            </a:r>
          </a:p>
        </p:txBody>
      </p:sp>
      <p:sp>
        <p:nvSpPr>
          <p:cNvPr id="21507" name="Rectangle 3"/>
          <p:cNvSpPr>
            <a:spLocks noGrp="1"/>
          </p:cNvSpPr>
          <p:nvPr>
            <p:ph sz="quarter" idx="13"/>
          </p:nvPr>
        </p:nvSpPr>
        <p:spPr>
          <a:xfrm>
            <a:off x="889000" y="1131888"/>
            <a:ext cx="4054475" cy="3332162"/>
          </a:xfrm>
        </p:spPr>
        <p:txBody>
          <a:bodyPr/>
          <a:lstStyle/>
          <a:p>
            <a:pPr eaLnBrk="1" fontAlgn="auto" hangingPunct="1">
              <a:lnSpc>
                <a:spcPct val="80000"/>
              </a:lnSpc>
              <a:buFont typeface="Arial" pitchFamily="34" charset="0"/>
              <a:buChar char="•"/>
              <a:defRPr/>
            </a:pPr>
            <a:r>
              <a:rPr lang="zh-TW" alt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標楷體" pitchFamily="65" charset="-120"/>
                <a:cs typeface="+mn-cs"/>
              </a:rPr>
              <a:t>這個學派的兩位主要代表是</a:t>
            </a:r>
            <a:r>
              <a:rPr lang="en-US" altLang="zh-TW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標楷體" pitchFamily="65" charset="-120"/>
                <a:cs typeface="+mn-cs"/>
              </a:rPr>
              <a:t>Xenophanes</a:t>
            </a:r>
            <a:r>
              <a:rPr lang="zh-TW" alt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標楷體" pitchFamily="65" charset="-120"/>
                <a:cs typeface="+mn-cs"/>
              </a:rPr>
              <a:t>與</a:t>
            </a:r>
            <a:r>
              <a:rPr lang="en-US" altLang="zh-TW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標楷體" pitchFamily="65" charset="-120"/>
                <a:cs typeface="+mn-cs"/>
              </a:rPr>
              <a:t>Parmenides</a:t>
            </a:r>
            <a:r>
              <a:rPr lang="zh-TW" alt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標楷體" pitchFamily="65" charset="-120"/>
                <a:cs typeface="+mn-cs"/>
              </a:rPr>
              <a:t>。</a:t>
            </a:r>
          </a:p>
          <a:p>
            <a:pPr eaLnBrk="1" fontAlgn="auto" hangingPunct="1">
              <a:lnSpc>
                <a:spcPct val="80000"/>
              </a:lnSpc>
              <a:buFont typeface="Arial" pitchFamily="34" charset="0"/>
              <a:buChar char="•"/>
              <a:defRPr/>
            </a:pPr>
            <a:r>
              <a:rPr lang="zh-TW" alt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標楷體" pitchFamily="65" charset="-120"/>
                <a:cs typeface="+mn-cs"/>
              </a:rPr>
              <a:t>他們都認為自然的原則是「統一」。</a:t>
            </a:r>
          </a:p>
          <a:p>
            <a:pPr eaLnBrk="1" fontAlgn="auto" hangingPunct="1">
              <a:lnSpc>
                <a:spcPct val="80000"/>
              </a:lnSpc>
              <a:buFont typeface="Arial" pitchFamily="34" charset="0"/>
              <a:buChar char="•"/>
              <a:defRPr/>
            </a:pPr>
            <a:r>
              <a:rPr lang="zh-TW" alt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標楷體" pitchFamily="65" charset="-120"/>
                <a:cs typeface="+mn-cs"/>
              </a:rPr>
              <a:t>前者認為「神」必然是統一的，不變的。</a:t>
            </a:r>
          </a:p>
          <a:p>
            <a:pPr eaLnBrk="1" fontAlgn="auto" hangingPunct="1">
              <a:lnSpc>
                <a:spcPct val="80000"/>
              </a:lnSpc>
              <a:buFont typeface="Arial" pitchFamily="34" charset="0"/>
              <a:buChar char="•"/>
              <a:defRPr/>
            </a:pPr>
            <a:r>
              <a:rPr lang="zh-TW" alt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標楷體" pitchFamily="65" charset="-120"/>
                <a:cs typeface="+mn-cs"/>
              </a:rPr>
              <a:t>後者認為「存在」是統一的，不變的。</a:t>
            </a:r>
          </a:p>
          <a:p>
            <a:pPr eaLnBrk="1" fontAlgn="auto" hangingPunct="1">
              <a:lnSpc>
                <a:spcPct val="80000"/>
              </a:lnSpc>
              <a:buFont typeface="Arial" pitchFamily="34" charset="0"/>
              <a:buChar char="•"/>
              <a:defRPr/>
            </a:pPr>
            <a:endParaRPr lang="zh-TW" altLang="en-US" sz="1600" dirty="0" smtClean="0">
              <a:cs typeface="+mn-cs"/>
            </a:endParaRPr>
          </a:p>
        </p:txBody>
      </p:sp>
      <p:sp>
        <p:nvSpPr>
          <p:cNvPr id="7" name="投影片編號版面配置區 6"/>
          <p:cNvSpPr txBox="1">
            <a:spLocks noGrp="1"/>
          </p:cNvSpPr>
          <p:nvPr/>
        </p:nvSpPr>
        <p:spPr>
          <a:xfrm>
            <a:off x="573088" y="4464050"/>
            <a:ext cx="608012" cy="273050"/>
          </a:xfrm>
          <a:prstGeom prst="rect">
            <a:avLst/>
          </a:prstGeom>
          <a:noFill/>
        </p:spPr>
        <p:txBody>
          <a:bodyPr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FAFBDC6E-25EE-4A0B-8C40-D62E15E4560D}" type="slidenum">
              <a:rPr kumimoji="0" lang="zh-TW" altLang="en-US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ea typeface="+mn-ea"/>
                <a:cs typeface="Times New Roman" pitchFamily="18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6</a:t>
            </a:fld>
            <a:endParaRPr kumimoji="0" lang="zh-TW" altLang="en-US">
              <a:solidFill>
                <a:schemeClr val="tx1">
                  <a:tint val="75000"/>
                </a:schemeClr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grpSp>
        <p:nvGrpSpPr>
          <p:cNvPr id="20484" name="群組 4"/>
          <p:cNvGrpSpPr>
            <a:grpSpLocks/>
          </p:cNvGrpSpPr>
          <p:nvPr/>
        </p:nvGrpSpPr>
        <p:grpSpPr bwMode="auto">
          <a:xfrm>
            <a:off x="6962775" y="200025"/>
            <a:ext cx="1993900" cy="2879725"/>
            <a:chOff x="6963182" y="199622"/>
            <a:chExt cx="1993900" cy="2879725"/>
          </a:xfrm>
        </p:grpSpPr>
        <p:pic>
          <p:nvPicPr>
            <p:cNvPr id="20488" name="Picture 6" descr="File:Xenophanes in Thomas Stanley History of Philosophy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963182" y="199622"/>
              <a:ext cx="1993900" cy="2879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489" name="Picture 19" descr="\\140.112.59.229\資源平台\資源平台\版權\版權ICON與範例\64px-PD-icon_svg.pn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980065" y="2771563"/>
              <a:ext cx="274638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" name="群組 1"/>
          <p:cNvGrpSpPr/>
          <p:nvPr/>
        </p:nvGrpSpPr>
        <p:grpSpPr>
          <a:xfrm>
            <a:off x="4932363" y="1851025"/>
            <a:ext cx="1954212" cy="2554288"/>
            <a:chOff x="4932363" y="1851025"/>
            <a:chExt cx="1954212" cy="2554288"/>
          </a:xfrm>
        </p:grpSpPr>
        <p:pic>
          <p:nvPicPr>
            <p:cNvPr id="20495" name="Picture 15" descr="File:Parmenides.jpg">
              <a:hlinkClick r:id="rId6"/>
            </p:cNvPr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932363" y="1851025"/>
              <a:ext cx="1954212" cy="2554288"/>
            </a:xfrm>
            <a:prstGeom prst="rect">
              <a:avLst/>
            </a:prstGeom>
            <a:noFill/>
          </p:spPr>
        </p:pic>
        <p:pic>
          <p:nvPicPr>
            <p:cNvPr id="10" name="Picture 77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4932363" y="4173538"/>
              <a:ext cx="257175" cy="231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/>
          </p:cNvSpPr>
          <p:nvPr>
            <p:ph type="title"/>
          </p:nvPr>
        </p:nvSpPr>
        <p:spPr>
          <a:xfrm>
            <a:off x="609600" y="206375"/>
            <a:ext cx="7924800" cy="8572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360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標楷體" pitchFamily="65" charset="-120"/>
                <a:cs typeface="Trebuchet MS" pitchFamily="34" charset="0"/>
              </a:rPr>
              <a:t>5.</a:t>
            </a:r>
            <a:r>
              <a:rPr lang="zh-TW" altLang="en-US" sz="360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標楷體" pitchFamily="65" charset="-120"/>
                <a:cs typeface="Trebuchet MS" pitchFamily="34" charset="0"/>
              </a:rPr>
              <a:t>多元學派（</a:t>
            </a:r>
            <a:r>
              <a:rPr lang="en-US" altLang="zh-TW" sz="360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標楷體" pitchFamily="65" charset="-120"/>
                <a:cs typeface="Trebuchet MS" pitchFamily="34" charset="0"/>
              </a:rPr>
              <a:t>Pluralists</a:t>
            </a:r>
            <a:r>
              <a:rPr lang="zh-TW" altLang="en-US" sz="360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標楷體" pitchFamily="65" charset="-120"/>
                <a:cs typeface="Trebuchet MS" pitchFamily="34" charset="0"/>
              </a:rPr>
              <a:t>）</a:t>
            </a:r>
          </a:p>
        </p:txBody>
      </p:sp>
      <p:sp>
        <p:nvSpPr>
          <p:cNvPr id="22531" name="Rectangle 3"/>
          <p:cNvSpPr>
            <a:spLocks noGrp="1"/>
          </p:cNvSpPr>
          <p:nvPr>
            <p:ph sz="quarter" idx="13"/>
          </p:nvPr>
        </p:nvSpPr>
        <p:spPr>
          <a:xfrm>
            <a:off x="1009650" y="1355725"/>
            <a:ext cx="4786313" cy="3038475"/>
          </a:xfrm>
        </p:spPr>
        <p:txBody>
          <a:bodyPr>
            <a:normAutofit lnSpcReduction="10000"/>
          </a:bodyPr>
          <a:lstStyle/>
          <a:p>
            <a:pPr eaLnBrk="1" fontAlgn="auto" hangingPunct="1">
              <a:buFont typeface="Arial" pitchFamily="34" charset="0"/>
              <a:buChar char="•"/>
              <a:defRPr/>
            </a:pPr>
            <a:r>
              <a:rPr lang="zh-TW" altLang="en-US" sz="2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標楷體" pitchFamily="65" charset="-120"/>
                <a:cs typeface="+mn-cs"/>
              </a:rPr>
              <a:t>這個學派的主要代表是</a:t>
            </a:r>
            <a:r>
              <a:rPr lang="en-US" altLang="zh-TW" sz="2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標楷體" pitchFamily="65" charset="-120"/>
                <a:cs typeface="+mn-cs"/>
              </a:rPr>
              <a:t>Empedocles</a:t>
            </a:r>
            <a:r>
              <a:rPr lang="zh-TW" altLang="en-US" sz="2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標楷體" pitchFamily="65" charset="-120"/>
                <a:cs typeface="+mn-cs"/>
              </a:rPr>
              <a:t>，他認為自然的原則是不變的，但是由</a:t>
            </a:r>
          </a:p>
          <a:p>
            <a:pPr eaLnBrk="1" fontAlgn="auto" hangingPunct="1">
              <a:buFont typeface="Arial" pitchFamily="34" charset="0"/>
              <a:buChar char="•"/>
              <a:defRPr/>
            </a:pPr>
            <a:r>
              <a:rPr lang="zh-TW" altLang="en-US" sz="2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標楷體" pitchFamily="65" charset="-120"/>
                <a:cs typeface="+mn-cs"/>
              </a:rPr>
              <a:t>「地」、「水」、「氣」、「火」等四項元素所構成。同時，「愛」使得它們結合，「恨」使得它們分開。</a:t>
            </a:r>
          </a:p>
          <a:p>
            <a:pPr eaLnBrk="1" fontAlgn="auto" hangingPunct="1">
              <a:buFont typeface="Arial" pitchFamily="34" charset="0"/>
              <a:buChar char="•"/>
              <a:defRPr/>
            </a:pPr>
            <a:endParaRPr lang="zh-TW" altLang="en-US" dirty="0" smtClean="0">
              <a:cs typeface="+mn-cs"/>
            </a:endParaRPr>
          </a:p>
        </p:txBody>
      </p:sp>
      <p:sp>
        <p:nvSpPr>
          <p:cNvPr id="7" name="投影片編號版面配置區 6"/>
          <p:cNvSpPr txBox="1">
            <a:spLocks noGrp="1"/>
          </p:cNvSpPr>
          <p:nvPr/>
        </p:nvSpPr>
        <p:spPr>
          <a:xfrm>
            <a:off x="573088" y="4464050"/>
            <a:ext cx="608012" cy="273050"/>
          </a:xfrm>
          <a:prstGeom prst="rect">
            <a:avLst/>
          </a:prstGeom>
          <a:noFill/>
        </p:spPr>
        <p:txBody>
          <a:bodyPr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BF6D5CD8-E439-4E6D-8C5B-957AC0A41207}" type="slidenum">
              <a:rPr kumimoji="0" lang="zh-TW" altLang="en-US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ea typeface="+mn-ea"/>
                <a:cs typeface="Times New Roman" pitchFamily="18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7</a:t>
            </a:fld>
            <a:endParaRPr kumimoji="0" lang="zh-TW" altLang="en-US">
              <a:solidFill>
                <a:schemeClr val="tx1">
                  <a:tint val="75000"/>
                </a:schemeClr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grpSp>
        <p:nvGrpSpPr>
          <p:cNvPr id="21508" name="群組 1"/>
          <p:cNvGrpSpPr>
            <a:grpSpLocks/>
          </p:cNvGrpSpPr>
          <p:nvPr/>
        </p:nvGrpSpPr>
        <p:grpSpPr bwMode="auto">
          <a:xfrm>
            <a:off x="6062663" y="1122363"/>
            <a:ext cx="2470150" cy="3154362"/>
            <a:chOff x="5940425" y="1131888"/>
            <a:chExt cx="2097088" cy="3154362"/>
          </a:xfrm>
        </p:grpSpPr>
        <p:pic>
          <p:nvPicPr>
            <p:cNvPr id="21509" name="Picture 6" descr="File:Empedocles in Thomas Stanley History of Philosophy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940425" y="1131888"/>
              <a:ext cx="2097088" cy="31448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510" name="Picture 19" descr="\\140.112.59.229\資源平台\資源平台\版權\版權ICON與範例\64px-PD-icon_svg.pn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940425" y="4011613"/>
              <a:ext cx="274638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/>
          </p:cNvSpPr>
          <p:nvPr>
            <p:ph type="title"/>
          </p:nvPr>
        </p:nvSpPr>
        <p:spPr>
          <a:xfrm>
            <a:off x="609600" y="206375"/>
            <a:ext cx="7924800" cy="8572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360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標楷體" pitchFamily="65" charset="-120"/>
                <a:cs typeface="Trebuchet MS" pitchFamily="34" charset="0"/>
              </a:rPr>
              <a:t>6.</a:t>
            </a:r>
            <a:r>
              <a:rPr lang="zh-TW" altLang="en-US" sz="360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標楷體" pitchFamily="65" charset="-120"/>
                <a:cs typeface="Trebuchet MS" pitchFamily="34" charset="0"/>
              </a:rPr>
              <a:t>原子學派（</a:t>
            </a:r>
            <a:r>
              <a:rPr lang="en-US" altLang="zh-TW" sz="360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標楷體" pitchFamily="65" charset="-120"/>
                <a:cs typeface="Trebuchet MS" pitchFamily="34" charset="0"/>
              </a:rPr>
              <a:t>Atomists</a:t>
            </a:r>
            <a:r>
              <a:rPr lang="zh-TW" altLang="en-US" sz="360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標楷體" pitchFamily="65" charset="-120"/>
                <a:cs typeface="Trebuchet MS" pitchFamily="34" charset="0"/>
              </a:rPr>
              <a:t>）</a:t>
            </a:r>
          </a:p>
        </p:txBody>
      </p:sp>
      <p:sp>
        <p:nvSpPr>
          <p:cNvPr id="23555" name="Rectangle 3"/>
          <p:cNvSpPr>
            <a:spLocks noGrp="1"/>
          </p:cNvSpPr>
          <p:nvPr>
            <p:ph sz="quarter" idx="13"/>
          </p:nvPr>
        </p:nvSpPr>
        <p:spPr>
          <a:xfrm>
            <a:off x="877888" y="1492250"/>
            <a:ext cx="3910012" cy="3095625"/>
          </a:xfrm>
        </p:spPr>
        <p:txBody>
          <a:bodyPr>
            <a:noAutofit/>
          </a:bodyPr>
          <a:lstStyle/>
          <a:p>
            <a:pPr eaLnBrk="1" fontAlgn="auto" hangingPunct="1">
              <a:lnSpc>
                <a:spcPct val="90000"/>
              </a:lnSpc>
              <a:buFont typeface="Arial" pitchFamily="34" charset="0"/>
              <a:buChar char="•"/>
              <a:defRPr/>
            </a:pPr>
            <a:r>
              <a:rPr lang="zh-TW" altLang="en-US" sz="2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標楷體" pitchFamily="65" charset="-120"/>
                <a:cs typeface="+mn-cs"/>
              </a:rPr>
              <a:t>這個學派中有兩位代表，</a:t>
            </a:r>
            <a:r>
              <a:rPr lang="en-US" altLang="zh-TW" sz="2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標楷體" pitchFamily="65" charset="-120"/>
                <a:cs typeface="+mn-cs"/>
              </a:rPr>
              <a:t>Leucippus</a:t>
            </a:r>
            <a:r>
              <a:rPr lang="zh-TW" altLang="en-US" sz="2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標楷體" pitchFamily="65" charset="-120"/>
                <a:cs typeface="+mn-cs"/>
              </a:rPr>
              <a:t>與</a:t>
            </a:r>
            <a:r>
              <a:rPr lang="en-US" altLang="zh-TW" sz="2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標楷體" pitchFamily="65" charset="-120"/>
                <a:cs typeface="+mn-cs"/>
              </a:rPr>
              <a:t>Democritus</a:t>
            </a:r>
            <a:r>
              <a:rPr lang="zh-TW" altLang="en-US" sz="2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標楷體" pitchFamily="65" charset="-120"/>
                <a:cs typeface="+mn-cs"/>
              </a:rPr>
              <a:t>。</a:t>
            </a:r>
          </a:p>
          <a:p>
            <a:pPr eaLnBrk="1" fontAlgn="auto" hangingPunct="1">
              <a:lnSpc>
                <a:spcPct val="90000"/>
              </a:lnSpc>
              <a:buFont typeface="Arial" pitchFamily="34" charset="0"/>
              <a:buChar char="•"/>
              <a:defRPr/>
            </a:pPr>
            <a:r>
              <a:rPr lang="zh-TW" altLang="en-US" sz="2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標楷體" pitchFamily="65" charset="-120"/>
                <a:cs typeface="+mn-cs"/>
              </a:rPr>
              <a:t>他們均認為自然的原則是由極小到無法再進一步分割的粒子所組成。</a:t>
            </a:r>
          </a:p>
          <a:p>
            <a:pPr eaLnBrk="1" fontAlgn="auto" hangingPunct="1">
              <a:lnSpc>
                <a:spcPct val="90000"/>
              </a:lnSpc>
              <a:buFont typeface="Arial" pitchFamily="34" charset="0"/>
              <a:buChar char="•"/>
              <a:defRPr/>
            </a:pPr>
            <a:r>
              <a:rPr lang="zh-TW" altLang="en-US" sz="2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標楷體" pitchFamily="65" charset="-120"/>
                <a:cs typeface="+mn-cs"/>
              </a:rPr>
              <a:t>所有的變化，來自粒子間的碰撞。</a:t>
            </a:r>
          </a:p>
        </p:txBody>
      </p:sp>
      <p:sp>
        <p:nvSpPr>
          <p:cNvPr id="7" name="投影片編號版面配置區 6"/>
          <p:cNvSpPr txBox="1">
            <a:spLocks noGrp="1"/>
          </p:cNvSpPr>
          <p:nvPr/>
        </p:nvSpPr>
        <p:spPr>
          <a:xfrm>
            <a:off x="573088" y="4464050"/>
            <a:ext cx="608012" cy="273050"/>
          </a:xfrm>
          <a:prstGeom prst="rect">
            <a:avLst/>
          </a:prstGeom>
          <a:noFill/>
        </p:spPr>
        <p:txBody>
          <a:bodyPr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F3CCAFB5-B190-48D5-882A-6D12C61180AE}" type="slidenum">
              <a:rPr kumimoji="0" lang="zh-TW" altLang="en-US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ea typeface="+mn-ea"/>
                <a:cs typeface="Times New Roman" pitchFamily="18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8</a:t>
            </a:fld>
            <a:endParaRPr kumimoji="0" lang="zh-TW" altLang="en-US">
              <a:solidFill>
                <a:schemeClr val="tx1">
                  <a:tint val="75000"/>
                </a:schemeClr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grpSp>
        <p:nvGrpSpPr>
          <p:cNvPr id="22532" name="群組 1"/>
          <p:cNvGrpSpPr>
            <a:grpSpLocks/>
          </p:cNvGrpSpPr>
          <p:nvPr/>
        </p:nvGrpSpPr>
        <p:grpSpPr bwMode="auto">
          <a:xfrm>
            <a:off x="5037138" y="1641475"/>
            <a:ext cx="1751012" cy="2160588"/>
            <a:chOff x="3995738" y="1779588"/>
            <a:chExt cx="1751012" cy="2160587"/>
          </a:xfrm>
        </p:grpSpPr>
        <p:pic>
          <p:nvPicPr>
            <p:cNvPr id="22536" name="Picture 6" descr="File:Leucippe (portrait)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995738" y="1779588"/>
              <a:ext cx="1751012" cy="2160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37" name="Picture 19" descr="\\140.112.59.229\資源平台\資源平台\版權\版權ICON與範例\64px-PD-icon_svg.pn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995738" y="3651250"/>
              <a:ext cx="274637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2533" name="群組 2"/>
          <p:cNvGrpSpPr>
            <a:grpSpLocks/>
          </p:cNvGrpSpPr>
          <p:nvPr/>
        </p:nvGrpSpPr>
        <p:grpSpPr bwMode="auto">
          <a:xfrm>
            <a:off x="6894513" y="1628775"/>
            <a:ext cx="1935162" cy="2160588"/>
            <a:chOff x="5940425" y="1779588"/>
            <a:chExt cx="1935163" cy="2160587"/>
          </a:xfrm>
        </p:grpSpPr>
        <p:pic>
          <p:nvPicPr>
            <p:cNvPr id="22534" name="Picture 8" descr="File:Petrini Laughing Democritus.jpg">
              <a:hlinkClick r:id="rId6"/>
            </p:cNvPr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5940425" y="1779588"/>
              <a:ext cx="1935163" cy="2160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35" name="Picture 19" descr="\\140.112.59.229\資源平台\資源平台\版權\版權ICON與範例\64px-PD-icon_svg.png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940425" y="3651250"/>
              <a:ext cx="274638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/>
          </p:cNvSpPr>
          <p:nvPr>
            <p:ph type="title"/>
          </p:nvPr>
        </p:nvSpPr>
        <p:spPr>
          <a:xfrm>
            <a:off x="609600" y="206375"/>
            <a:ext cx="7924800" cy="8572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TW" altLang="en-US" smtClean="0">
                <a:effectLst>
                  <a:outerShdw blurRad="38100" dist="38100" dir="2700000" algn="tl">
                    <a:srgbClr val="000000"/>
                  </a:outerShdw>
                </a:effectLst>
                <a:ea typeface="標楷體" pitchFamily="65" charset="-120"/>
                <a:cs typeface="Trebuchet MS" pitchFamily="34" charset="0"/>
              </a:rPr>
              <a:t>這些哲學派別所導致的結果為何？</a:t>
            </a:r>
          </a:p>
        </p:txBody>
      </p:sp>
      <p:sp>
        <p:nvSpPr>
          <p:cNvPr id="24579" name="Rectangle 3"/>
          <p:cNvSpPr>
            <a:spLocks noGrp="1"/>
          </p:cNvSpPr>
          <p:nvPr>
            <p:ph sz="quarter" idx="13"/>
          </p:nvPr>
        </p:nvSpPr>
        <p:spPr>
          <a:xfrm>
            <a:off x="1009650" y="1355725"/>
            <a:ext cx="6586538" cy="3244850"/>
          </a:xfrm>
        </p:spPr>
        <p:txBody>
          <a:bodyPr>
            <a:normAutofit fontScale="62500" lnSpcReduction="20000"/>
          </a:bodyPr>
          <a:lstStyle/>
          <a:p>
            <a:pPr eaLnBrk="1" fontAlgn="auto" hangingPunct="1">
              <a:buFont typeface="Arial" pitchFamily="34" charset="0"/>
              <a:buChar char="•"/>
              <a:defRPr/>
            </a:pPr>
            <a:r>
              <a:rPr lang="zh-TW" altLang="en-US" sz="31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標楷體" pitchFamily="65" charset="-120"/>
                <a:cs typeface="+mn-cs"/>
              </a:rPr>
              <a:t>答案是：</a:t>
            </a:r>
            <a:r>
              <a:rPr lang="en-US" altLang="zh-TW" sz="31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標楷體" pitchFamily="65" charset="-120"/>
                <a:cs typeface="+mn-cs"/>
              </a:rPr>
              <a:t>Sophists</a:t>
            </a:r>
            <a:r>
              <a:rPr lang="zh-TW" altLang="en-US" sz="31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標楷體" pitchFamily="65" charset="-120"/>
                <a:cs typeface="+mn-cs"/>
              </a:rPr>
              <a:t>，可以翻譯為「辯士」，或是「詭辯學者」。</a:t>
            </a:r>
          </a:p>
          <a:p>
            <a:pPr eaLnBrk="1" fontAlgn="auto" hangingPunct="1">
              <a:buFont typeface="Arial" pitchFamily="34" charset="0"/>
              <a:buChar char="•"/>
              <a:defRPr/>
            </a:pPr>
            <a:r>
              <a:rPr lang="zh-TW" altLang="en-US" sz="31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標楷體" pitchFamily="65" charset="-120"/>
                <a:cs typeface="+mn-cs"/>
              </a:rPr>
              <a:t>對於自然原則為何，提出各式答案的各種學派，導致人們認為，「真理」是「說」出來的。</a:t>
            </a:r>
          </a:p>
          <a:p>
            <a:pPr eaLnBrk="1" fontAlgn="auto" hangingPunct="1">
              <a:buFont typeface="Arial" pitchFamily="34" charset="0"/>
              <a:buChar char="•"/>
              <a:defRPr/>
            </a:pPr>
            <a:r>
              <a:rPr lang="zh-TW" altLang="en-US" sz="31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標楷體" pitchFamily="65" charset="-120"/>
                <a:cs typeface="+mn-cs"/>
              </a:rPr>
              <a:t>因此，只要懂得「修辭學」，就等於掌握「說」出真理的技巧。</a:t>
            </a:r>
          </a:p>
          <a:p>
            <a:pPr eaLnBrk="1" fontAlgn="auto" hangingPunct="1">
              <a:buFont typeface="Arial" pitchFamily="34" charset="0"/>
              <a:buChar char="•"/>
              <a:defRPr/>
            </a:pPr>
            <a:r>
              <a:rPr lang="zh-TW" altLang="en-US" sz="31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標楷體" pitchFamily="65" charset="-120"/>
                <a:cs typeface="+mn-cs"/>
              </a:rPr>
              <a:t>擁有這種技巧的人，就是教人講話的「辯士」，但這種技巧在蘇格拉底眼中，只是「詭辯」。</a:t>
            </a:r>
          </a:p>
          <a:p>
            <a:pPr eaLnBrk="1" fontAlgn="auto" hangingPunct="1">
              <a:buFont typeface="Arial" pitchFamily="34" charset="0"/>
              <a:buChar char="•"/>
              <a:defRPr/>
            </a:pPr>
            <a:r>
              <a:rPr lang="zh-TW" altLang="en-US" sz="31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標楷體" pitchFamily="65" charset="-120"/>
                <a:cs typeface="+mn-cs"/>
              </a:rPr>
              <a:t>蘇格拉底認為，知識無價，但是詭辯學者卻以教人說話為生，</a:t>
            </a:r>
            <a:r>
              <a:rPr lang="zh-TW" altLang="en-US" sz="3100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標楷體" pitchFamily="65" charset="-120"/>
                <a:cs typeface="+mn-cs"/>
              </a:rPr>
              <a:t>收費高昂</a:t>
            </a:r>
            <a:r>
              <a:rPr lang="zh-TW" altLang="en-US" sz="31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標楷體" pitchFamily="65" charset="-120"/>
                <a:cs typeface="+mn-cs"/>
              </a:rPr>
              <a:t>。</a:t>
            </a:r>
          </a:p>
          <a:p>
            <a:pPr eaLnBrk="1" fontAlgn="auto" hangingPunct="1">
              <a:buFont typeface="Arial" pitchFamily="34" charset="0"/>
              <a:buChar char="•"/>
              <a:defRPr/>
            </a:pPr>
            <a:endParaRPr lang="zh-TW" altLang="en-US" sz="1600" dirty="0" smtClean="0">
              <a:cs typeface="+mn-cs"/>
            </a:endParaRPr>
          </a:p>
        </p:txBody>
      </p:sp>
      <p:sp>
        <p:nvSpPr>
          <p:cNvPr id="7" name="投影片編號版面配置區 6"/>
          <p:cNvSpPr txBox="1">
            <a:spLocks noGrp="1"/>
          </p:cNvSpPr>
          <p:nvPr/>
        </p:nvSpPr>
        <p:spPr>
          <a:xfrm>
            <a:off x="573088" y="4464050"/>
            <a:ext cx="608012" cy="273050"/>
          </a:xfrm>
          <a:prstGeom prst="rect">
            <a:avLst/>
          </a:prstGeom>
          <a:noFill/>
        </p:spPr>
        <p:txBody>
          <a:bodyPr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E61DFF32-9D3D-4A0C-B933-93A464B0B5C2}" type="slidenum">
              <a:rPr kumimoji="0" lang="zh-TW" altLang="en-US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ea typeface="+mn-ea"/>
                <a:cs typeface="Times New Roman" pitchFamily="18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9</a:t>
            </a:fld>
            <a:endParaRPr kumimoji="0" lang="zh-TW" altLang="en-US">
              <a:solidFill>
                <a:schemeClr val="tx1">
                  <a:tint val="75000"/>
                </a:schemeClr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地平線">
  <a:themeElements>
    <a:clrScheme name="地平線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地平線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地平線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438</TotalTime>
  <Words>1916</Words>
  <Application>Microsoft Office PowerPoint</Application>
  <PresentationFormat>如螢幕大小 (16:9)</PresentationFormat>
  <Paragraphs>222</Paragraphs>
  <Slides>28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29" baseType="lpstr">
      <vt:lpstr>地平線</vt:lpstr>
      <vt:lpstr>西洋哲學史 西洋哲學的創始：古希臘哲學 (二)</vt:lpstr>
      <vt:lpstr>在蘇格拉底以前的希臘哲學家有六派，都是以發現自然的原則為主：</vt:lpstr>
      <vt:lpstr>1. 米勒司學派（Milesians）</vt:lpstr>
      <vt:lpstr>2.畢達哥拉斯學派（Pythagoreans）</vt:lpstr>
      <vt:lpstr>3.愛菲斯學派（Ephesians）</vt:lpstr>
      <vt:lpstr>4.伊利亞學派（Eleatics）</vt:lpstr>
      <vt:lpstr>5.多元學派（Pluralists）</vt:lpstr>
      <vt:lpstr>6.原子學派（Atomists）</vt:lpstr>
      <vt:lpstr>這些哲學派別所導致的結果為何？</vt:lpstr>
      <vt:lpstr>蘇格拉底與這些自然哲學家有什麼不同？</vt:lpstr>
      <vt:lpstr>一、人性的研究：知識與道德的結合</vt:lpstr>
      <vt:lpstr>二、語言的敘述，無法充分展現真理</vt:lpstr>
      <vt:lpstr>三、張揚具有理想性格的知識份子</vt:lpstr>
      <vt:lpstr>四、人人都應作一個負責任的公民</vt:lpstr>
      <vt:lpstr>一個述而不作的哲學家，說出的話是什麼？</vt:lpstr>
      <vt:lpstr>蘇格拉底與柏拉圖師生二人</vt:lpstr>
      <vt:lpstr>PowerPoint 簡報</vt:lpstr>
      <vt:lpstr>蘇格拉底哲學中最重要的部分（反詰法）：提問與回答。</vt:lpstr>
      <vt:lpstr>為什麼蘇格拉底的反詰法可以成為哲學思考的主要方法？</vt:lpstr>
      <vt:lpstr>蘇格拉底反詰法的意義</vt:lpstr>
      <vt:lpstr>PowerPoint 簡報</vt:lpstr>
      <vt:lpstr>蘇格拉底哲學之道德意義</vt:lpstr>
      <vt:lpstr>　　　　結論</vt:lpstr>
      <vt:lpstr>版權聲明</vt:lpstr>
      <vt:lpstr>版權聲明</vt:lpstr>
      <vt:lpstr>版權聲明</vt:lpstr>
      <vt:lpstr>版權聲明</vt:lpstr>
      <vt:lpstr>版權聲明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課程名稱</dc:title>
  <dc:creator>User</dc:creator>
  <cp:lastModifiedBy>user</cp:lastModifiedBy>
  <cp:revision>73</cp:revision>
  <dcterms:created xsi:type="dcterms:W3CDTF">2012-08-29T06:02:23Z</dcterms:created>
  <dcterms:modified xsi:type="dcterms:W3CDTF">2012-10-24T02:40:01Z</dcterms:modified>
</cp:coreProperties>
</file>